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9" r:id="rId2"/>
  </p:sldMasterIdLst>
  <p:notesMasterIdLst>
    <p:notesMasterId r:id="rId10"/>
  </p:notesMasterIdLst>
  <p:sldIdLst>
    <p:sldId id="265" r:id="rId3"/>
    <p:sldId id="256" r:id="rId4"/>
    <p:sldId id="258" r:id="rId5"/>
    <p:sldId id="263" r:id="rId6"/>
    <p:sldId id="261" r:id="rId7"/>
    <p:sldId id="260" r:id="rId8"/>
    <p:sldId id="262" r:id="rId9"/>
  </p:sldIdLst>
  <p:sldSz cx="12192000" cy="6858000"/>
  <p:notesSz cx="6858000" cy="9144000"/>
  <p:custDataLst>
    <p:tags r:id="rId11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7F4D"/>
    <a:srgbClr val="A5A5A5"/>
    <a:srgbClr val="FFFFFF"/>
    <a:srgbClr val="D04A02"/>
    <a:srgbClr val="682500"/>
    <a:srgbClr val="863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53" y="4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E434F9-B73E-4409-98A3-C57EFEECD622}" type="datetimeFigureOut">
              <a:rPr lang="el-GR" smtClean="0"/>
              <a:t>18/3/2022</a:t>
            </a:fld>
            <a:endParaRPr lang="el-G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7931AB-FB79-4AD7-B75F-828FFA536F6D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3148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E05635-4EFD-4447-A451-86C57984FA89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9575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418E4-4C25-4193-BEEA-9060DB44B3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3B7E4B-599D-49CA-943A-47BCC7FC2A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A1AE6D-E1B1-461F-A26F-676667603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3D5F-F78F-4289-85E9-08EB587DFAEE}" type="datetimeFigureOut">
              <a:rPr lang="el-GR" smtClean="0"/>
              <a:t>18/3/2022</a:t>
            </a:fld>
            <a:endParaRPr lang="el-G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9EB788-E367-40FC-9951-75E2BD727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5A7DDE-DFC7-438F-AE35-08DB57F56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D56A-BE43-481E-8ED5-853503B68C7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2092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6EF89-03C9-4C85-9D00-A2850DD7B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955031-EC93-4CB3-A8EA-E399CB736A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A7A7E-5863-4CE2-9214-BB262A1C3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3D5F-F78F-4289-85E9-08EB587DFAEE}" type="datetimeFigureOut">
              <a:rPr lang="el-GR" smtClean="0"/>
              <a:t>18/3/2022</a:t>
            </a:fld>
            <a:endParaRPr lang="el-G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B939C0-A980-41F7-A4BF-BA0467AE4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0EB58-514E-4EAF-9C5C-0FF4C1CFA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D56A-BE43-481E-8ED5-853503B68C7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79555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947DFE-AD3E-47BB-BDCD-C973AAA5ED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9BEB27-7FAA-4AA2-93A4-76F5D56E45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343C65-38CB-41E2-8709-3BE54EA8D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3D5F-F78F-4289-85E9-08EB587DFAEE}" type="datetimeFigureOut">
              <a:rPr lang="el-GR" smtClean="0"/>
              <a:t>18/3/2022</a:t>
            </a:fld>
            <a:endParaRPr lang="el-G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6E10C7-775C-4B1F-9B68-B710698DC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B2DBFA-DD2D-407F-9085-2F2E3AF2F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D56A-BE43-481E-8ED5-853503B68C7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840687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0BD9E-C351-45E8-BBBF-F5B4356998F6}" type="datetime1">
              <a:rPr lang="el-GR" smtClean="0"/>
              <a:t>18/3/2022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l-GR" smtClean="0"/>
              <a:pPr/>
              <a:t>‹#›</a:t>
            </a:fld>
            <a:endParaRPr lang="el-G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6598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BE135-0528-4144-9A60-E759A3EE2F65}" type="datetime1">
              <a:rPr lang="el-GR" smtClean="0"/>
              <a:t>18/3/2022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74907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44D0-7E62-4640-B6C5-F7748B3DD050}" type="datetime1">
              <a:rPr lang="el-GR" smtClean="0"/>
              <a:t>18/3/2022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l-GR" smtClean="0"/>
              <a:pPr/>
              <a:t>‹#›</a:t>
            </a:fld>
            <a:endParaRPr lang="el-G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1101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4B74-32AE-4C37-81E9-95CAE9F4527B}" type="datetime1">
              <a:rPr lang="el-GR" smtClean="0"/>
              <a:t>18/3/2022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43055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134D2-5EF7-4CD5-AE59-01C25F7EB530}" type="datetime1">
              <a:rPr lang="el-GR" smtClean="0"/>
              <a:t>18/3/2022</a:t>
            </a:fld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80406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049CC-09F3-4330-9FF2-4301868895E8}" type="datetime1">
              <a:rPr lang="el-GR" smtClean="0"/>
              <a:t>18/3/2022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52036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E631-DD0F-4ADC-8269-B9ADE48E26C9}" type="datetime1">
              <a:rPr lang="el-GR" smtClean="0"/>
              <a:t>18/3/2022</a:t>
            </a:fld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18787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16F4EDA-9577-4604-B843-7B993996D81A}" type="datetime1">
              <a:rPr lang="el-GR" smtClean="0"/>
              <a:t>18/3/2022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1CF334-2D5C-4859-84A6-CA7E6E43FAEB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446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D8685-36CE-43F6-BC13-059071611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A91C3-34F7-4A3C-B7C2-29B67DAE1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CFD827-F418-41B8-B5FC-AEDA88BBE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3D5F-F78F-4289-85E9-08EB587DFAEE}" type="datetimeFigureOut">
              <a:rPr lang="el-GR" smtClean="0"/>
              <a:t>18/3/2022</a:t>
            </a:fld>
            <a:endParaRPr lang="el-G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90FD35-9836-413A-B5C3-BF4529F6D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59A6B1-2A2E-418D-BB1F-E02572814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D56A-BE43-481E-8ED5-853503B68C7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835355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3B403-AE00-4A23-92E1-A3AFDDB42CFE}" type="datetime1">
              <a:rPr lang="el-GR" smtClean="0"/>
              <a:t>18/3/2022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91857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C9706-0ED5-43B1-8BD5-966B0419344E}" type="datetime1">
              <a:rPr lang="el-GR" smtClean="0"/>
              <a:t>18/3/2022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97764607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C9706-0ED5-43B1-8BD5-966B0419344E}" type="datetime1">
              <a:rPr lang="el-GR" smtClean="0"/>
              <a:t>18/3/2022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20769697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D17E5-A0A2-42A2-B4C6-333DB0D9B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56FA3A-96EB-4BB9-AEC3-0F1CD8697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63CE82-B830-4564-AF48-12EC934CF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3D5F-F78F-4289-85E9-08EB587DFAEE}" type="datetimeFigureOut">
              <a:rPr lang="el-GR" smtClean="0"/>
              <a:t>18/3/2022</a:t>
            </a:fld>
            <a:endParaRPr lang="el-G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D646A1-81B8-4D31-8559-080F4BF09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C91975-75D9-4D9A-990F-11CB9036E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D56A-BE43-481E-8ED5-853503B68C7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66241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10D80-2C3E-4143-9FA3-19BC67901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84E06-2B20-4270-A674-DC7CACCF71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977E30-EB1B-4EE3-AFB8-C375CBAFDA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1CB293-1FF5-4027-8A9E-F01870027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3D5F-F78F-4289-85E9-08EB587DFAEE}" type="datetimeFigureOut">
              <a:rPr lang="el-GR" smtClean="0"/>
              <a:t>18/3/2022</a:t>
            </a:fld>
            <a:endParaRPr lang="el-GR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DA927E-9B65-4FCD-80CF-9C225FEEF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210301-3DC9-4781-8C1A-215B749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D56A-BE43-481E-8ED5-853503B68C7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62764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B2DA2-A6F8-4477-83B7-C2D81C118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F0B0AD-88E2-4E9E-9C38-3DFFCF0663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42A0B2-5054-4182-82A8-14231C9126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ECA166-67F2-4F87-BC71-92B7678C96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661BE6-2F87-480D-8AAE-4A5A2C5787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AF1F5C-5622-4004-929C-DDE1D88F0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3D5F-F78F-4289-85E9-08EB587DFAEE}" type="datetimeFigureOut">
              <a:rPr lang="el-GR" smtClean="0"/>
              <a:t>18/3/2022</a:t>
            </a:fld>
            <a:endParaRPr lang="el-GR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672B90-107B-41C5-942C-4624CC8C0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7EAC05-0D7A-40CB-9137-BAA957B99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D56A-BE43-481E-8ED5-853503B68C7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37416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93A8A-E561-4F69-8562-7A0F6189C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AB52A0-CDEF-4287-81A1-42D72BE0B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3D5F-F78F-4289-85E9-08EB587DFAEE}" type="datetimeFigureOut">
              <a:rPr lang="el-GR" smtClean="0"/>
              <a:t>18/3/2022</a:t>
            </a:fld>
            <a:endParaRPr lang="el-G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7E5770-A678-4CF1-B571-9FAE023F7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8F1E7A-1672-4C88-A741-E0CF7B5E7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D56A-BE43-481E-8ED5-853503B68C7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6729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F840C8-2AFB-4AF8-800E-6EEE7ED51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3D5F-F78F-4289-85E9-08EB587DFAEE}" type="datetimeFigureOut">
              <a:rPr lang="el-GR" smtClean="0"/>
              <a:t>18/3/2022</a:t>
            </a:fld>
            <a:endParaRPr lang="el-GR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634F64-98D6-4EF4-848B-D49F8A7FA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78234A-B54A-4347-A42D-A608036C8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D56A-BE43-481E-8ED5-853503B68C7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471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4B592-B0CC-4B49-8D8C-04C97AA26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F2012-D5DE-499E-BC81-2D1CE7263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CBF804-2E9C-4D83-BB28-AB0D43434A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854212-9532-4078-8487-5604EA034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3D5F-F78F-4289-85E9-08EB587DFAEE}" type="datetimeFigureOut">
              <a:rPr lang="el-GR" smtClean="0"/>
              <a:t>18/3/2022</a:t>
            </a:fld>
            <a:endParaRPr lang="el-GR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66D147-7A8D-4115-8349-9141C0E15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9C3A3D-9AFA-404B-A6E5-044C0CC12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D56A-BE43-481E-8ED5-853503B68C7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06875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F8C8D-A937-43F5-A239-D0686260A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D0D74F-677B-4A9B-AF14-1499A978FC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3922EA-CEC7-480C-8134-2A83BF6488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7F392E-9B86-4D18-BED1-635CE7100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3D5F-F78F-4289-85E9-08EB587DFAEE}" type="datetimeFigureOut">
              <a:rPr lang="el-GR" smtClean="0"/>
              <a:t>18/3/2022</a:t>
            </a:fld>
            <a:endParaRPr lang="el-GR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7D2370-2CAA-4C7F-A1A9-CC8C7637B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B08247-9C01-47CB-8494-F68432626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D56A-BE43-481E-8ED5-853503B68C7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31521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ED68EB51-4249-46B6-A3A4-E81605011AC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28955160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think-cell Slide" r:id="rId15" imgW="395" imgH="394" progId="TCLayout.ActiveDocument.1">
                  <p:embed/>
                </p:oleObj>
              </mc:Choice>
              <mc:Fallback>
                <p:oleObj name="think-cell Slide" r:id="rId15" imgW="395" imgH="39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10F088-01C6-43F3-AFD7-C4F1F85E0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956109-6255-4C12-B224-2176931EFB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F85BD4-F131-493C-9647-2F53B71514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73D5F-F78F-4289-85E9-08EB587DFAEE}" type="datetimeFigureOut">
              <a:rPr lang="el-GR" smtClean="0"/>
              <a:t>18/3/2022</a:t>
            </a:fld>
            <a:endParaRPr lang="el-G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1D5DA8-7518-4FB7-BB8D-BC0158F19E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134E1-EB64-4154-8D2C-1B3E6A0419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4D56A-BE43-481E-8ED5-853503B68C7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75700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1573D5F-F78F-4289-85E9-08EB587DFAEE}" type="datetimeFigureOut">
              <a:rPr lang="el-GR" smtClean="0"/>
              <a:t>18/3/2022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3F4D56A-BE43-481E-8ED5-853503B68C79}" type="slidenum">
              <a:rPr lang="el-GR" smtClean="0"/>
              <a:t>‹#›</a:t>
            </a:fld>
            <a:endParaRPr lang="el-GR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60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8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ctrTitle"/>
          </p:nvPr>
        </p:nvSpPr>
        <p:spPr>
          <a:xfrm>
            <a:off x="2589211" y="2356339"/>
            <a:ext cx="8915399" cy="1934308"/>
          </a:xfrm>
        </p:spPr>
        <p:txBody>
          <a:bodyPr rtlCol="0">
            <a:normAutofit/>
          </a:bodyPr>
          <a:lstStyle/>
          <a:p>
            <a:r>
              <a:rPr lang="el-GR" sz="4000" kern="0" dirty="0">
                <a:solidFill>
                  <a:srgbClr val="DB7F4D"/>
                </a:solidFill>
                <a:latin typeface="Georgia"/>
                <a:sym typeface="Georgia"/>
              </a:rPr>
              <a:t>Διεύθυνση Διαχείρισης Εθνικού Προγράμματος Δημοσίων Επενδύσεων (ΔιΔιΕΠ)</a:t>
            </a:r>
            <a:endParaRPr lang="el-GR" sz="4000" dirty="0">
              <a:solidFill>
                <a:srgbClr val="DB7F4D"/>
              </a:solidFill>
            </a:endParaRPr>
          </a:p>
        </p:txBody>
      </p:sp>
      <p:sp>
        <p:nvSpPr>
          <p:cNvPr id="4" name="Υπότιτλος 3"/>
          <p:cNvSpPr>
            <a:spLocks noGrp="1"/>
          </p:cNvSpPr>
          <p:nvPr>
            <p:ph type="subTitle" idx="1"/>
          </p:nvPr>
        </p:nvSpPr>
        <p:spPr>
          <a:xfrm>
            <a:off x="2589212" y="4430456"/>
            <a:ext cx="8915399" cy="1126283"/>
          </a:xfrm>
        </p:spPr>
        <p:txBody>
          <a:bodyPr rtlCol="0"/>
          <a:lstStyle/>
          <a:p>
            <a:r>
              <a:rPr lang="el-GR" sz="2800" b="1" dirty="0" err="1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οΡΓΑΝΟΓΡΑΜΜΑ</a:t>
            </a:r>
            <a:endParaRPr lang="el-GR" dirty="0">
              <a:latin typeface="Calibri" panose="020F0502020204030204" pitchFamily="34" charset="0"/>
            </a:endParaRPr>
          </a:p>
        </p:txBody>
      </p:sp>
      <p:pic>
        <p:nvPicPr>
          <p:cNvPr id="5" name="Picture 32">
            <a:extLst>
              <a:ext uri="{FF2B5EF4-FFF2-40B4-BE49-F238E27FC236}">
                <a16:creationId xmlns:a16="http://schemas.microsoft.com/office/drawing/2014/main" id="{D66220AA-EA48-4640-A521-316525D44A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2448" y="4971061"/>
            <a:ext cx="2322162" cy="1171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1340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50BD3DB5-D38F-484C-8591-D7F68FDA8BDD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0628225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1"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8469729E-41B2-4D9F-B0AC-2629A1B4AA2A}"/>
              </a:ext>
            </a:extLst>
          </p:cNvPr>
          <p:cNvCxnSpPr>
            <a:cxnSpLocks/>
          </p:cNvCxnSpPr>
          <p:nvPr/>
        </p:nvCxnSpPr>
        <p:spPr>
          <a:xfrm rot="16200000" flipH="1">
            <a:off x="5047485" y="1623104"/>
            <a:ext cx="2746750" cy="3613464"/>
          </a:xfrm>
          <a:prstGeom prst="bentConnector3">
            <a:avLst>
              <a:gd name="adj1" fmla="val 78112"/>
            </a:avLst>
          </a:prstGeom>
          <a:ln w="952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3" name="Google Shape;1971;p27">
            <a:extLst>
              <a:ext uri="{FF2B5EF4-FFF2-40B4-BE49-F238E27FC236}">
                <a16:creationId xmlns:a16="http://schemas.microsoft.com/office/drawing/2014/main" id="{348F45F4-B6E6-4C1C-87E5-A48228D74CCE}"/>
              </a:ext>
            </a:extLst>
          </p:cNvPr>
          <p:cNvSpPr txBox="1">
            <a:spLocks/>
          </p:cNvSpPr>
          <p:nvPr/>
        </p:nvSpPr>
        <p:spPr>
          <a:xfrm>
            <a:off x="176137" y="103389"/>
            <a:ext cx="11307600" cy="7662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Georgia"/>
              <a:buNone/>
              <a:defRPr sz="2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Georgia"/>
              <a:buNone/>
              <a:tabLst/>
              <a:defRPr/>
            </a:pPr>
            <a:r>
              <a:rPr kumimoji="0" lang="el-G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sym typeface="Georgia"/>
              </a:rPr>
              <a:t>H Διεύθυνση Διαχείρισης Εθνικού Προγράμματος Δημοσίων Επενδύσεων (ΔιΔιΕΠ) έχει ως επιχειρησιακό στόχο το σχεδιασμό και την ορθή υλοποίηση προγραμμάτων ανάπτυξης χρηματοδοτούμενων από εθνικούς πόρους του ΠΔΕ</a:t>
            </a:r>
          </a:p>
        </p:txBody>
      </p:sp>
      <p:sp>
        <p:nvSpPr>
          <p:cNvPr id="70" name="Google Shape;1987;p27">
            <a:extLst>
              <a:ext uri="{FF2B5EF4-FFF2-40B4-BE49-F238E27FC236}">
                <a16:creationId xmlns:a16="http://schemas.microsoft.com/office/drawing/2014/main" id="{E6C975C7-AD85-4836-9F70-E73491E23787}"/>
              </a:ext>
            </a:extLst>
          </p:cNvPr>
          <p:cNvSpPr/>
          <p:nvPr/>
        </p:nvSpPr>
        <p:spPr>
          <a:xfrm>
            <a:off x="212087" y="4792966"/>
            <a:ext cx="1634609" cy="82784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50"/>
              <a:buFont typeface="Arial"/>
              <a:buNone/>
              <a:tabLst/>
              <a:defRPr/>
            </a:pPr>
            <a:r>
              <a:rPr kumimoji="0" lang="el-GR" sz="1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Τμήμα Α’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50"/>
              <a:buFont typeface="Arial"/>
              <a:buNone/>
              <a:tabLst/>
              <a:defRPr/>
            </a:pPr>
            <a:r>
              <a:rPr kumimoji="0" lang="el-GR" sz="1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Σχεδιασμού και Αξιολόγησης ΕΠΑ</a:t>
            </a:r>
            <a:endParaRPr kumimoji="0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3" name="Google Shape;1990;p27">
            <a:extLst>
              <a:ext uri="{FF2B5EF4-FFF2-40B4-BE49-F238E27FC236}">
                <a16:creationId xmlns:a16="http://schemas.microsoft.com/office/drawing/2014/main" id="{6F9739A5-7665-42B3-BA93-52655CA04F5E}"/>
              </a:ext>
            </a:extLst>
          </p:cNvPr>
          <p:cNvSpPr/>
          <p:nvPr/>
        </p:nvSpPr>
        <p:spPr>
          <a:xfrm>
            <a:off x="1999638" y="4792967"/>
            <a:ext cx="1624102" cy="82784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50"/>
              <a:buFont typeface="Arial"/>
              <a:buNone/>
              <a:tabLst/>
              <a:defRPr/>
            </a:pPr>
            <a:r>
              <a:rPr kumimoji="0" lang="el-GR" sz="1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Τμήμα Β’ Παρακολούθησης και Ελέγχου ΕΠΑ</a:t>
            </a:r>
            <a:endParaRPr kumimoji="0" lang="el-GR" sz="1000" b="1" i="0" u="none" strike="noStrike" kern="0" cap="none" spc="0" normalizeH="0" baseline="3000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1992;p27">
            <a:extLst>
              <a:ext uri="{FF2B5EF4-FFF2-40B4-BE49-F238E27FC236}">
                <a16:creationId xmlns:a16="http://schemas.microsoft.com/office/drawing/2014/main" id="{5745B9CE-B151-4C56-A611-055AC021FBC4}"/>
              </a:ext>
            </a:extLst>
          </p:cNvPr>
          <p:cNvSpPr/>
          <p:nvPr/>
        </p:nvSpPr>
        <p:spPr>
          <a:xfrm>
            <a:off x="2328139" y="1632069"/>
            <a:ext cx="4563317" cy="414149"/>
          </a:xfrm>
          <a:prstGeom prst="rect">
            <a:avLst/>
          </a:prstGeom>
          <a:solidFill>
            <a:srgbClr val="6825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FFFFFF"/>
              </a:buClr>
              <a:buSzPts val="750"/>
              <a:buFont typeface="Arial"/>
              <a:buNone/>
            </a:pPr>
            <a:r>
              <a:rPr lang="el-GR" sz="1050" b="1" kern="0" dirty="0">
                <a:solidFill>
                  <a:srgbClr val="FFFFFF"/>
                </a:solidFill>
                <a:latin typeface="Arial"/>
                <a:cs typeface="Arial"/>
                <a:sym typeface="Arial"/>
              </a:rPr>
              <a:t>Υπουργείο Ανάπτυξης και Επενδύσεων</a:t>
            </a:r>
            <a:endParaRPr sz="1050" b="1" kern="0" dirty="0">
              <a:solidFill>
                <a:srgbClr val="FFFFFF"/>
              </a:solidFill>
              <a:latin typeface="Arial"/>
              <a:cs typeface="Arial"/>
              <a:sym typeface="Arial"/>
            </a:endParaRPr>
          </a:p>
        </p:txBody>
      </p:sp>
      <p:cxnSp>
        <p:nvCxnSpPr>
          <p:cNvPr id="76" name="Google Shape;1997;p27">
            <a:extLst>
              <a:ext uri="{FF2B5EF4-FFF2-40B4-BE49-F238E27FC236}">
                <a16:creationId xmlns:a16="http://schemas.microsoft.com/office/drawing/2014/main" id="{33839F52-6F9F-413D-A659-5C9E7AB47206}"/>
              </a:ext>
            </a:extLst>
          </p:cNvPr>
          <p:cNvCxnSpPr>
            <a:cxnSpLocks/>
          </p:cNvCxnSpPr>
          <p:nvPr/>
        </p:nvCxnSpPr>
        <p:spPr>
          <a:xfrm rot="10800000">
            <a:off x="1700113" y="6367428"/>
            <a:ext cx="0" cy="74100"/>
          </a:xfrm>
          <a:prstGeom prst="straightConnector1">
            <a:avLst/>
          </a:prstGeom>
          <a:noFill/>
          <a:ln w="9525" cap="flat" cmpd="sng">
            <a:solidFill>
              <a:srgbClr val="A5A5A5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81" name="Google Shape;2002;p27">
            <a:extLst>
              <a:ext uri="{FF2B5EF4-FFF2-40B4-BE49-F238E27FC236}">
                <a16:creationId xmlns:a16="http://schemas.microsoft.com/office/drawing/2014/main" id="{B91134E9-0301-444B-9E18-1EF2ED8C599C}"/>
              </a:ext>
            </a:extLst>
          </p:cNvPr>
          <p:cNvSpPr/>
          <p:nvPr/>
        </p:nvSpPr>
        <p:spPr>
          <a:xfrm>
            <a:off x="5378518" y="4792968"/>
            <a:ext cx="1989968" cy="82784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50"/>
              <a:buFont typeface="Arial"/>
              <a:buNone/>
              <a:tabLst/>
              <a:defRPr/>
            </a:pPr>
            <a:endParaRPr kumimoji="0" lang="el-GR" sz="1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50"/>
              <a:buFont typeface="Arial"/>
              <a:buNone/>
              <a:tabLst/>
              <a:defRPr/>
            </a:pPr>
            <a:r>
              <a:rPr kumimoji="0" lang="el-GR" sz="1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Τμήμα Δ’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50"/>
              <a:buFont typeface="Arial"/>
              <a:buNone/>
              <a:tabLst/>
              <a:defRPr/>
            </a:pPr>
            <a:r>
              <a:rPr kumimoji="0" lang="el-GR" sz="1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Σχεδιασμού και Αξιολόγησης Προγραμμάτων Ανάπτυξης Υπουργείου</a:t>
            </a:r>
            <a:endParaRPr kumimoji="0" sz="1000" b="1" i="0" u="none" strike="noStrike" kern="0" cap="none" spc="0" normalizeH="0" baseline="3000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2021;p27">
            <a:extLst>
              <a:ext uri="{FF2B5EF4-FFF2-40B4-BE49-F238E27FC236}">
                <a16:creationId xmlns:a16="http://schemas.microsoft.com/office/drawing/2014/main" id="{1A4D82AF-76B8-4C21-B54A-70C8B0E67327}"/>
              </a:ext>
            </a:extLst>
          </p:cNvPr>
          <p:cNvSpPr/>
          <p:nvPr/>
        </p:nvSpPr>
        <p:spPr>
          <a:xfrm>
            <a:off x="3813096" y="4792966"/>
            <a:ext cx="1384119" cy="82784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50"/>
              <a:buFont typeface="Arial"/>
              <a:buNone/>
              <a:tabLst/>
              <a:defRPr/>
            </a:pPr>
            <a:r>
              <a:rPr kumimoji="0" lang="el-GR" sz="1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Τμήμα Γ΄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50"/>
              <a:buFont typeface="Arial"/>
              <a:buNone/>
              <a:tabLst/>
              <a:defRPr/>
            </a:pPr>
            <a:r>
              <a:rPr kumimoji="0" lang="el-GR" sz="1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Τεχνικής Βοήθειας  και Υποστήριξης </a:t>
            </a:r>
            <a:endParaRPr kumimoji="0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cxnSp>
        <p:nvCxnSpPr>
          <p:cNvPr id="99" name="Google Shape;2025;p27">
            <a:extLst>
              <a:ext uri="{FF2B5EF4-FFF2-40B4-BE49-F238E27FC236}">
                <a16:creationId xmlns:a16="http://schemas.microsoft.com/office/drawing/2014/main" id="{86CBAA06-89F8-4229-957D-C045D98C31DA}"/>
              </a:ext>
            </a:extLst>
          </p:cNvPr>
          <p:cNvCxnSpPr>
            <a:cxnSpLocks/>
            <a:stCxn id="70" idx="0"/>
            <a:endCxn id="75" idx="2"/>
          </p:cNvCxnSpPr>
          <p:nvPr/>
        </p:nvCxnSpPr>
        <p:spPr>
          <a:xfrm rot="5400000" flipH="1" flipV="1">
            <a:off x="1446221" y="1629389"/>
            <a:ext cx="2746748" cy="3580406"/>
          </a:xfrm>
          <a:prstGeom prst="bentConnector3">
            <a:avLst>
              <a:gd name="adj1" fmla="val 21518"/>
            </a:avLst>
          </a:prstGeom>
          <a:ln w="952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2" name="Google Shape;2041;p27">
            <a:extLst>
              <a:ext uri="{FF2B5EF4-FFF2-40B4-BE49-F238E27FC236}">
                <a16:creationId xmlns:a16="http://schemas.microsoft.com/office/drawing/2014/main" id="{C70F009C-BA92-4484-9C92-01D5B19A4456}"/>
              </a:ext>
            </a:extLst>
          </p:cNvPr>
          <p:cNvSpPr/>
          <p:nvPr/>
        </p:nvSpPr>
        <p:spPr>
          <a:xfrm>
            <a:off x="1931624" y="4694715"/>
            <a:ext cx="180000" cy="180000"/>
          </a:xfrm>
          <a:prstGeom prst="ellipse">
            <a:avLst/>
          </a:prstGeom>
          <a:solidFill>
            <a:srgbClr val="FFB086"/>
          </a:solidFill>
          <a:ln w="25400" cap="flat" cmpd="sng">
            <a:solidFill>
              <a:srgbClr val="FFB08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  <a:buFont typeface="Arial"/>
              <a:buNone/>
            </a:pPr>
            <a:r>
              <a:rPr lang="el-GR" sz="90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900" kern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2044;p27">
            <a:extLst>
              <a:ext uri="{FF2B5EF4-FFF2-40B4-BE49-F238E27FC236}">
                <a16:creationId xmlns:a16="http://schemas.microsoft.com/office/drawing/2014/main" id="{425C749A-B027-40A5-B4B8-9DAD8D429B09}"/>
              </a:ext>
            </a:extLst>
          </p:cNvPr>
          <p:cNvSpPr/>
          <p:nvPr/>
        </p:nvSpPr>
        <p:spPr>
          <a:xfrm>
            <a:off x="3712074" y="4694260"/>
            <a:ext cx="180000" cy="180000"/>
          </a:xfrm>
          <a:prstGeom prst="ellipse">
            <a:avLst/>
          </a:prstGeom>
          <a:solidFill>
            <a:srgbClr val="FFB086"/>
          </a:solidFill>
          <a:ln w="25400" cap="flat" cmpd="sng">
            <a:solidFill>
              <a:srgbClr val="FFB08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  <a:buFont typeface="Arial"/>
              <a:buNone/>
            </a:pPr>
            <a:r>
              <a:rPr lang="el-GR" sz="9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3</a:t>
            </a:r>
            <a:endParaRPr sz="1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16" name="Google Shape;2045;p27">
            <a:extLst>
              <a:ext uri="{FF2B5EF4-FFF2-40B4-BE49-F238E27FC236}">
                <a16:creationId xmlns:a16="http://schemas.microsoft.com/office/drawing/2014/main" id="{5A267A56-0940-4708-83B3-003B19E420BD}"/>
              </a:ext>
            </a:extLst>
          </p:cNvPr>
          <p:cNvSpPr/>
          <p:nvPr/>
        </p:nvSpPr>
        <p:spPr>
          <a:xfrm>
            <a:off x="5271884" y="4694723"/>
            <a:ext cx="180000" cy="180000"/>
          </a:xfrm>
          <a:prstGeom prst="ellipse">
            <a:avLst/>
          </a:prstGeom>
          <a:solidFill>
            <a:srgbClr val="FFB086"/>
          </a:solidFill>
          <a:ln w="25400" cap="flat" cmpd="sng">
            <a:solidFill>
              <a:srgbClr val="FFB08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</a:pPr>
            <a:r>
              <a:rPr lang="el-GR" sz="9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4</a:t>
            </a:r>
            <a:endParaRPr sz="9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20" name="Google Shape;2049;p27">
            <a:extLst>
              <a:ext uri="{FF2B5EF4-FFF2-40B4-BE49-F238E27FC236}">
                <a16:creationId xmlns:a16="http://schemas.microsoft.com/office/drawing/2014/main" id="{629BC06A-882D-412E-AB7B-AA81B79E8857}"/>
              </a:ext>
            </a:extLst>
          </p:cNvPr>
          <p:cNvSpPr txBox="1">
            <a:spLocks/>
          </p:cNvSpPr>
          <p:nvPr/>
        </p:nvSpPr>
        <p:spPr>
          <a:xfrm>
            <a:off x="9984295" y="6492240"/>
            <a:ext cx="1764793" cy="137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>
              <a:defRPr lang="el-GR"/>
            </a:defPPr>
            <a:lvl1pPr marL="0" marR="0" lvl="0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tabLst/>
              <a:defRPr/>
            </a:pPr>
            <a:fld id="{00000000-1234-1234-1234-123412341234}" type="slidenum">
              <a:rPr kumimoji="0" lang="en-US" sz="609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09"/>
                <a:buFont typeface="Arial"/>
                <a:buNone/>
                <a:tabLst/>
                <a:defRPr/>
              </a:pPr>
              <a:t>2</a:t>
            </a:fld>
            <a:endParaRPr kumimoji="0" lang="en-US" sz="609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19" name="Google Shape;1992;p27">
            <a:extLst>
              <a:ext uri="{FF2B5EF4-FFF2-40B4-BE49-F238E27FC236}">
                <a16:creationId xmlns:a16="http://schemas.microsoft.com/office/drawing/2014/main" id="{2C2AFB17-8810-48AE-B957-1991F4C480BB}"/>
              </a:ext>
            </a:extLst>
          </p:cNvPr>
          <p:cNvSpPr/>
          <p:nvPr/>
        </p:nvSpPr>
        <p:spPr>
          <a:xfrm>
            <a:off x="2328138" y="2262424"/>
            <a:ext cx="4563317" cy="414149"/>
          </a:xfrm>
          <a:prstGeom prst="rect">
            <a:avLst/>
          </a:prstGeom>
          <a:solidFill>
            <a:srgbClr val="6825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FFFFFF"/>
              </a:buClr>
              <a:buSzPts val="750"/>
              <a:buFont typeface="Arial"/>
              <a:buNone/>
            </a:pPr>
            <a:r>
              <a:rPr lang="el-GR" sz="1050" b="1" kern="0" dirty="0">
                <a:solidFill>
                  <a:srgbClr val="FFFFFF"/>
                </a:solidFill>
                <a:latin typeface="Arial"/>
                <a:cs typeface="Arial"/>
                <a:sym typeface="Arial"/>
              </a:rPr>
              <a:t>Γενική Γραμματεία Δημόσιων Επενδύσεων &amp; ΕΣΠΑ</a:t>
            </a:r>
            <a:endParaRPr sz="1050" b="1" kern="0" dirty="0">
              <a:solidFill>
                <a:srgbClr val="FFFFFF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21" name="Google Shape;1992;p27">
            <a:extLst>
              <a:ext uri="{FF2B5EF4-FFF2-40B4-BE49-F238E27FC236}">
                <a16:creationId xmlns:a16="http://schemas.microsoft.com/office/drawing/2014/main" id="{FC2D4301-97EB-4743-AE36-DA31EA3B0850}"/>
              </a:ext>
            </a:extLst>
          </p:cNvPr>
          <p:cNvSpPr/>
          <p:nvPr/>
        </p:nvSpPr>
        <p:spPr>
          <a:xfrm>
            <a:off x="2326272" y="2876311"/>
            <a:ext cx="4596034" cy="447060"/>
          </a:xfrm>
          <a:prstGeom prst="rect">
            <a:avLst/>
          </a:prstGeom>
          <a:solidFill>
            <a:srgbClr val="863000"/>
          </a:solidFill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ctr">
              <a:buClr>
                <a:srgbClr val="FFFFFF"/>
              </a:buClr>
              <a:buSzPts val="750"/>
            </a:pPr>
            <a:r>
              <a:rPr lang="el-GR" sz="1050" b="1" kern="0" dirty="0">
                <a:solidFill>
                  <a:srgbClr val="FFFFFF"/>
                </a:solidFill>
                <a:latin typeface="Arial"/>
                <a:cs typeface="Arial"/>
                <a:sym typeface="Arial"/>
              </a:rPr>
              <a:t>Γενική Διεύθυνση Δημόσιων Επενδύσεων</a:t>
            </a:r>
          </a:p>
          <a:p>
            <a:pPr algn="ctr">
              <a:buClr>
                <a:srgbClr val="FFFFFF"/>
              </a:buClr>
              <a:buSzPts val="750"/>
            </a:pPr>
            <a:r>
              <a:rPr lang="el-GR" sz="1050" b="1" kern="0" dirty="0">
                <a:solidFill>
                  <a:srgbClr val="FFFFFF"/>
                </a:solidFill>
                <a:latin typeface="Arial"/>
                <a:cs typeface="Arial"/>
                <a:sym typeface="Arial"/>
              </a:rPr>
              <a:t> (Κεντρική Υπηρεσία Συντονισμού ΕΠΑ – ΥΣ ΕΠΑ) </a:t>
            </a:r>
            <a:endParaRPr sz="1050" b="1" kern="0" dirty="0">
              <a:solidFill>
                <a:srgbClr val="FFFFFF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24" name="Google Shape;2002;p27">
            <a:extLst>
              <a:ext uri="{FF2B5EF4-FFF2-40B4-BE49-F238E27FC236}">
                <a16:creationId xmlns:a16="http://schemas.microsoft.com/office/drawing/2014/main" id="{D6B93264-13BA-4183-B5E5-6952695F04FE}"/>
              </a:ext>
            </a:extLst>
          </p:cNvPr>
          <p:cNvSpPr/>
          <p:nvPr/>
        </p:nvSpPr>
        <p:spPr>
          <a:xfrm>
            <a:off x="7532269" y="4792968"/>
            <a:ext cx="1753874" cy="82284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50"/>
              <a:buFont typeface="Arial"/>
              <a:buNone/>
              <a:tabLst/>
              <a:defRPr/>
            </a:pPr>
            <a:endParaRPr kumimoji="0" lang="el-GR" sz="1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50"/>
              <a:buFont typeface="Arial"/>
              <a:buNone/>
              <a:tabLst/>
              <a:defRPr/>
            </a:pPr>
            <a:r>
              <a:rPr kumimoji="0" lang="el-GR" sz="1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Τμήμα Ε’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50"/>
              <a:buFont typeface="Arial"/>
              <a:buNone/>
              <a:tabLst/>
              <a:defRPr/>
            </a:pPr>
            <a:r>
              <a:rPr kumimoji="0" lang="el-GR" sz="1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Παρακολούθησης και Ελέγχου Προγραμμάτων Ανάπτυξης Υπουργείου</a:t>
            </a:r>
            <a:endParaRPr kumimoji="0" sz="1000" b="1" i="0" u="none" strike="noStrike" kern="0" cap="none" spc="0" normalizeH="0" baseline="3000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2041;p27">
            <a:extLst>
              <a:ext uri="{FF2B5EF4-FFF2-40B4-BE49-F238E27FC236}">
                <a16:creationId xmlns:a16="http://schemas.microsoft.com/office/drawing/2014/main" id="{C0EB504C-D07A-4B93-AF57-A2A6E389A07C}"/>
              </a:ext>
            </a:extLst>
          </p:cNvPr>
          <p:cNvSpPr/>
          <p:nvPr/>
        </p:nvSpPr>
        <p:spPr>
          <a:xfrm>
            <a:off x="118987" y="4694260"/>
            <a:ext cx="180000" cy="180000"/>
          </a:xfrm>
          <a:prstGeom prst="ellipse">
            <a:avLst/>
          </a:prstGeom>
          <a:solidFill>
            <a:srgbClr val="FFB086"/>
          </a:solidFill>
          <a:ln w="25400" cap="flat" cmpd="sng">
            <a:solidFill>
              <a:srgbClr val="FFB08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  <a:buFont typeface="Arial"/>
              <a:buNone/>
            </a:pPr>
            <a:r>
              <a:rPr lang="el-GR" sz="90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900" kern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2045;p27">
            <a:extLst>
              <a:ext uri="{FF2B5EF4-FFF2-40B4-BE49-F238E27FC236}">
                <a16:creationId xmlns:a16="http://schemas.microsoft.com/office/drawing/2014/main" id="{2730C851-0785-4979-B697-8962EBC6E18D}"/>
              </a:ext>
            </a:extLst>
          </p:cNvPr>
          <p:cNvSpPr/>
          <p:nvPr/>
        </p:nvSpPr>
        <p:spPr>
          <a:xfrm>
            <a:off x="7430501" y="4694260"/>
            <a:ext cx="180000" cy="180000"/>
          </a:xfrm>
          <a:prstGeom prst="ellipse">
            <a:avLst/>
          </a:prstGeom>
          <a:solidFill>
            <a:srgbClr val="FFB086"/>
          </a:solidFill>
          <a:ln w="25400" cap="flat" cmpd="sng">
            <a:solidFill>
              <a:srgbClr val="FFB08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</a:pPr>
            <a:r>
              <a:rPr lang="el-GR" sz="9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5</a:t>
            </a:r>
            <a:endParaRPr sz="9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4" name="Google Shape;1895;p26">
            <a:extLst>
              <a:ext uri="{FF2B5EF4-FFF2-40B4-BE49-F238E27FC236}">
                <a16:creationId xmlns:a16="http://schemas.microsoft.com/office/drawing/2014/main" id="{E86FF089-2CE4-477B-AE63-A55264DE2F64}"/>
              </a:ext>
            </a:extLst>
          </p:cNvPr>
          <p:cNvSpPr txBox="1"/>
          <p:nvPr/>
        </p:nvSpPr>
        <p:spPr>
          <a:xfrm>
            <a:off x="106532" y="1095418"/>
            <a:ext cx="4012044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l-GR" sz="1200" b="1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Οργανόγραμμα ΔιΔιΕΠ*</a:t>
            </a:r>
            <a:endParaRPr dirty="0"/>
          </a:p>
        </p:txBody>
      </p:sp>
      <p:cxnSp>
        <p:nvCxnSpPr>
          <p:cNvPr id="25" name="Google Shape;1882;p26">
            <a:extLst>
              <a:ext uri="{FF2B5EF4-FFF2-40B4-BE49-F238E27FC236}">
                <a16:creationId xmlns:a16="http://schemas.microsoft.com/office/drawing/2014/main" id="{C12A81A4-F4D5-46E5-A9A8-5B067B196F29}"/>
              </a:ext>
            </a:extLst>
          </p:cNvPr>
          <p:cNvCxnSpPr>
            <a:cxnSpLocks/>
          </p:cNvCxnSpPr>
          <p:nvPr/>
        </p:nvCxnSpPr>
        <p:spPr>
          <a:xfrm>
            <a:off x="106532" y="1394552"/>
            <a:ext cx="11642553" cy="0"/>
          </a:xfrm>
          <a:prstGeom prst="straightConnector1">
            <a:avLst/>
          </a:prstGeom>
          <a:noFill/>
          <a:ln w="9525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42" name="Google Shape;1957;p26">
            <a:extLst>
              <a:ext uri="{FF2B5EF4-FFF2-40B4-BE49-F238E27FC236}">
                <a16:creationId xmlns:a16="http://schemas.microsoft.com/office/drawing/2014/main" id="{8FEA17D1-8A55-495E-B8CB-634FF77E3B54}"/>
              </a:ext>
            </a:extLst>
          </p:cNvPr>
          <p:cNvGrpSpPr/>
          <p:nvPr/>
        </p:nvGrpSpPr>
        <p:grpSpPr>
          <a:xfrm>
            <a:off x="8742504" y="1316603"/>
            <a:ext cx="132887" cy="122372"/>
            <a:chOff x="8181975" y="1582603"/>
            <a:chExt cx="132887" cy="122372"/>
          </a:xfrm>
        </p:grpSpPr>
        <p:sp>
          <p:nvSpPr>
            <p:cNvPr id="43" name="Google Shape;1958;p26">
              <a:extLst>
                <a:ext uri="{FF2B5EF4-FFF2-40B4-BE49-F238E27FC236}">
                  <a16:creationId xmlns:a16="http://schemas.microsoft.com/office/drawing/2014/main" id="{454FC84E-8725-4697-828E-1E8874683557}"/>
                </a:ext>
              </a:extLst>
            </p:cNvPr>
            <p:cNvSpPr/>
            <p:nvPr/>
          </p:nvSpPr>
          <p:spPr>
            <a:xfrm>
              <a:off x="8181975" y="1582603"/>
              <a:ext cx="57150" cy="122372"/>
            </a:xfrm>
            <a:prstGeom prst="chevron">
              <a:avLst>
                <a:gd name="adj" fmla="val 50000"/>
              </a:avLst>
            </a:prstGeom>
            <a:solidFill>
              <a:srgbClr val="595959"/>
            </a:solidFill>
            <a:ln w="25400" cap="flat" cmpd="sng">
              <a:solidFill>
                <a:srgbClr val="FFB08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1959;p26">
              <a:extLst>
                <a:ext uri="{FF2B5EF4-FFF2-40B4-BE49-F238E27FC236}">
                  <a16:creationId xmlns:a16="http://schemas.microsoft.com/office/drawing/2014/main" id="{F7E2869A-84FE-4998-A279-B28B58C01BE7}"/>
                </a:ext>
              </a:extLst>
            </p:cNvPr>
            <p:cNvSpPr/>
            <p:nvPr/>
          </p:nvSpPr>
          <p:spPr>
            <a:xfrm>
              <a:off x="8257712" y="1582603"/>
              <a:ext cx="57150" cy="122372"/>
            </a:xfrm>
            <a:prstGeom prst="chevron">
              <a:avLst>
                <a:gd name="adj" fmla="val 50000"/>
              </a:avLst>
            </a:prstGeom>
            <a:solidFill>
              <a:srgbClr val="595959"/>
            </a:solidFill>
            <a:ln w="25400" cap="flat" cmpd="sng">
              <a:solidFill>
                <a:srgbClr val="FFB08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5" name="Google Shape;1978;p27">
            <a:extLst>
              <a:ext uri="{FF2B5EF4-FFF2-40B4-BE49-F238E27FC236}">
                <a16:creationId xmlns:a16="http://schemas.microsoft.com/office/drawing/2014/main" id="{E1018A48-DB7E-4103-8D87-AC7E9CACD7F1}"/>
              </a:ext>
            </a:extLst>
          </p:cNvPr>
          <p:cNvSpPr/>
          <p:nvPr/>
        </p:nvSpPr>
        <p:spPr>
          <a:xfrm>
            <a:off x="9101538" y="1628378"/>
            <a:ext cx="2818454" cy="2352484"/>
          </a:xfrm>
          <a:prstGeom prst="rect">
            <a:avLst/>
          </a:prstGeom>
          <a:solidFill>
            <a:srgbClr val="F2F2F2"/>
          </a:solidFill>
          <a:ln w="25400" cap="flat" cmpd="sng">
            <a:solidFill>
              <a:srgbClr val="F2F2F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ts val="1000"/>
            </a:pPr>
            <a:r>
              <a:rPr lang="el-GR" sz="105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Α.  Ως αρμόδια Δ/ση για την </a:t>
            </a:r>
            <a:r>
              <a:rPr lang="el-GR" sz="105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υποστήριξη της Γενικής Διεύθυνσης Δημοσίων Επενδύσεων του Υπουργείου Ανάπτυξης</a:t>
            </a:r>
            <a:r>
              <a:rPr lang="en-US" sz="105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 </a:t>
            </a:r>
            <a:r>
              <a:rPr lang="el-GR" sz="105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και Επενδύσεων (ΥΣ ΕΠΑ)</a:t>
            </a:r>
            <a:r>
              <a:rPr lang="en-US" sz="105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 </a:t>
            </a:r>
            <a:r>
              <a:rPr lang="el-GR" sz="105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για το συντονισμό, το σχεδιασμό και την υλοποίηση του ΕΠΑ και των προγραμμάτων του</a:t>
            </a:r>
            <a:endParaRPr lang="el-GR" sz="105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ts val="1000"/>
            </a:pPr>
            <a:r>
              <a:rPr lang="el-GR" sz="105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Β. </a:t>
            </a:r>
            <a:r>
              <a:rPr lang="el-GR" sz="105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Ως Υπηρεσία Διαχείρισης (ΥΔ) </a:t>
            </a:r>
            <a:r>
              <a:rPr lang="el-GR" sz="105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του Τομεακού Προγράμματος Ανάπτυξης (ΤΠΑ) του Υπουργείου Ανάπτυξης και Επενδύσεων</a:t>
            </a:r>
            <a:endParaRPr lang="el-GR" sz="10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6" name="Google Shape;1895;p26">
            <a:extLst>
              <a:ext uri="{FF2B5EF4-FFF2-40B4-BE49-F238E27FC236}">
                <a16:creationId xmlns:a16="http://schemas.microsoft.com/office/drawing/2014/main" id="{F1D4CBFA-509B-4868-B0F3-022955F9F938}"/>
              </a:ext>
            </a:extLst>
          </p:cNvPr>
          <p:cNvSpPr txBox="1"/>
          <p:nvPr/>
        </p:nvSpPr>
        <p:spPr>
          <a:xfrm>
            <a:off x="9532272" y="1068262"/>
            <a:ext cx="2640444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l-GR" sz="1200" b="1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Διττός Ρόλος ΔιΔιΕΠ</a:t>
            </a:r>
            <a:endParaRPr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A8EC4318-8DBA-4778-96CF-2FFD98C308D6}"/>
              </a:ext>
            </a:extLst>
          </p:cNvPr>
          <p:cNvSpPr/>
          <p:nvPr/>
        </p:nvSpPr>
        <p:spPr>
          <a:xfrm>
            <a:off x="223318" y="1632086"/>
            <a:ext cx="153196" cy="124678"/>
          </a:xfrm>
          <a:prstGeom prst="rect">
            <a:avLst/>
          </a:prstGeom>
          <a:solidFill>
            <a:srgbClr val="682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0ABAE16-5AC8-4E7D-BBD0-9BD5EF7B5B1C}"/>
              </a:ext>
            </a:extLst>
          </p:cNvPr>
          <p:cNvSpPr/>
          <p:nvPr/>
        </p:nvSpPr>
        <p:spPr>
          <a:xfrm>
            <a:off x="223318" y="1778883"/>
            <a:ext cx="153196" cy="124678"/>
          </a:xfrm>
          <a:prstGeom prst="rect">
            <a:avLst/>
          </a:prstGeom>
          <a:solidFill>
            <a:srgbClr val="863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3DC0CE4-76D7-4702-A85F-DA64F5716729}"/>
              </a:ext>
            </a:extLst>
          </p:cNvPr>
          <p:cNvSpPr/>
          <p:nvPr/>
        </p:nvSpPr>
        <p:spPr>
          <a:xfrm>
            <a:off x="223318" y="1925680"/>
            <a:ext cx="153196" cy="124678"/>
          </a:xfrm>
          <a:prstGeom prst="rect">
            <a:avLst/>
          </a:prstGeom>
          <a:solidFill>
            <a:srgbClr val="D04A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3870AED-5E20-4936-A389-5B511025934B}"/>
              </a:ext>
            </a:extLst>
          </p:cNvPr>
          <p:cNvSpPr txBox="1"/>
          <p:nvPr/>
        </p:nvSpPr>
        <p:spPr>
          <a:xfrm>
            <a:off x="373857" y="1648913"/>
            <a:ext cx="2019300" cy="97837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l-GR" sz="800" dirty="0">
                <a:latin typeface="Arial" panose="020B0604020202020204" pitchFamily="34" charset="0"/>
                <a:cs typeface="Arial" panose="020B0604020202020204" pitchFamily="34" charset="0"/>
              </a:rPr>
              <a:t>Υπουργείο ή Γενική Γραμματεία 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F554BF2-E70A-4C52-BD46-15619F7EEAA6}"/>
              </a:ext>
            </a:extLst>
          </p:cNvPr>
          <p:cNvSpPr txBox="1"/>
          <p:nvPr/>
        </p:nvSpPr>
        <p:spPr>
          <a:xfrm>
            <a:off x="350049" y="1781069"/>
            <a:ext cx="2019600" cy="972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l-G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800" dirty="0">
                <a:latin typeface="Arial" panose="020B0604020202020204" pitchFamily="34" charset="0"/>
                <a:cs typeface="Arial" panose="020B0604020202020204" pitchFamily="34" charset="0"/>
              </a:rPr>
              <a:t>Γενική Δ/ση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99B719E-C7CB-4747-9351-04F590698888}"/>
              </a:ext>
            </a:extLst>
          </p:cNvPr>
          <p:cNvSpPr txBox="1"/>
          <p:nvPr/>
        </p:nvSpPr>
        <p:spPr>
          <a:xfrm>
            <a:off x="345501" y="1934039"/>
            <a:ext cx="2019600" cy="972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l-G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800" dirty="0">
                <a:latin typeface="Arial" panose="020B0604020202020204" pitchFamily="34" charset="0"/>
                <a:cs typeface="Arial" panose="020B0604020202020204" pitchFamily="34" charset="0"/>
              </a:rPr>
              <a:t>Δ/ση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288589B-8D56-44CD-9FEC-950ACD4F86F3}"/>
              </a:ext>
            </a:extLst>
          </p:cNvPr>
          <p:cNvSpPr/>
          <p:nvPr/>
        </p:nvSpPr>
        <p:spPr>
          <a:xfrm>
            <a:off x="223318" y="2080298"/>
            <a:ext cx="153196" cy="124678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 cap="flat" cmpd="sng">
            <a:solidFill>
              <a:srgbClr val="7F7F7F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endParaRPr lang="el-GR" sz="1000" b="1" dirty="0">
              <a:solidFill>
                <a:schemeClr val="dk1"/>
              </a:solidFill>
              <a:latin typeface="Arial"/>
              <a:cs typeface="Arial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8C5F601-BAC7-472C-847C-0428FFBDB440}"/>
              </a:ext>
            </a:extLst>
          </p:cNvPr>
          <p:cNvSpPr txBox="1"/>
          <p:nvPr/>
        </p:nvSpPr>
        <p:spPr>
          <a:xfrm>
            <a:off x="366215" y="2096658"/>
            <a:ext cx="2019600" cy="972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l-GR" sz="800" dirty="0">
                <a:latin typeface="Arial" panose="020B0604020202020204" pitchFamily="34" charset="0"/>
                <a:cs typeface="Arial" panose="020B0604020202020204" pitchFamily="34" charset="0"/>
              </a:rPr>
              <a:t>Τμήμα</a:t>
            </a:r>
          </a:p>
        </p:txBody>
      </p:sp>
      <p:pic>
        <p:nvPicPr>
          <p:cNvPr id="2080" name="Picture 32">
            <a:extLst>
              <a:ext uri="{FF2B5EF4-FFF2-40B4-BE49-F238E27FC236}">
                <a16:creationId xmlns:a16="http://schemas.microsoft.com/office/drawing/2014/main" id="{EDA50019-E314-4801-9B61-179311C995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5915" y="6232062"/>
            <a:ext cx="1076325" cy="54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75B3A86F-AB47-4E13-805B-97DAF6584625}"/>
              </a:ext>
            </a:extLst>
          </p:cNvPr>
          <p:cNvSpPr txBox="1"/>
          <p:nvPr/>
        </p:nvSpPr>
        <p:spPr>
          <a:xfrm>
            <a:off x="252290" y="6503524"/>
            <a:ext cx="5772585" cy="2510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l-GR" sz="10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*  Βάσει </a:t>
            </a:r>
            <a:r>
              <a:rPr lang="el-GR" sz="1000" b="0" i="1" dirty="0">
                <a:solidFill>
                  <a:srgbClr val="333333"/>
                </a:solidFill>
                <a:effectLst/>
                <a:latin typeface="Helvetica Neue"/>
              </a:rPr>
              <a:t>Π.Δ. 5/2022 – Οργανισμός Υπ. </a:t>
            </a:r>
            <a:r>
              <a:rPr lang="el-GR" sz="1000" i="1" dirty="0">
                <a:solidFill>
                  <a:srgbClr val="333333"/>
                </a:solidFill>
                <a:latin typeface="Helvetica Neue"/>
              </a:rPr>
              <a:t>Ανάπτυξης και Επενδύσεων </a:t>
            </a:r>
            <a:r>
              <a:rPr lang="el-GR" sz="1000" b="0" i="1" dirty="0">
                <a:solidFill>
                  <a:srgbClr val="333333"/>
                </a:solidFill>
                <a:effectLst/>
                <a:latin typeface="Helvetica Neue"/>
              </a:rPr>
              <a:t>(4.2.2022 – Αρ. Φύλλου 15)</a:t>
            </a:r>
            <a:endParaRPr lang="el-GR" sz="1100" i="1" dirty="0"/>
          </a:p>
        </p:txBody>
      </p:sp>
      <p:sp>
        <p:nvSpPr>
          <p:cNvPr id="55" name="Google Shape;2021;p27">
            <a:extLst>
              <a:ext uri="{FF2B5EF4-FFF2-40B4-BE49-F238E27FC236}">
                <a16:creationId xmlns:a16="http://schemas.microsoft.com/office/drawing/2014/main" id="{487A469C-A35A-4627-8FC4-CA9F09576E27}"/>
              </a:ext>
            </a:extLst>
          </p:cNvPr>
          <p:cNvSpPr/>
          <p:nvPr/>
        </p:nvSpPr>
        <p:spPr>
          <a:xfrm>
            <a:off x="2326271" y="3494174"/>
            <a:ext cx="4596034" cy="486691"/>
          </a:xfrm>
          <a:prstGeom prst="rect">
            <a:avLst/>
          </a:prstGeom>
          <a:solidFill>
            <a:srgbClr val="D04A0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50"/>
              <a:buFont typeface="Arial"/>
              <a:buNone/>
              <a:tabLst/>
              <a:defRPr/>
            </a:pPr>
            <a:r>
              <a:rPr kumimoji="0" lang="el-GR" sz="105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Διεύθυνση Διαχείρισης Εθνικού Προγράμματος Δημοσίων Επενδύσεων (</a:t>
            </a:r>
            <a:r>
              <a:rPr kumimoji="0" lang="el-GR" sz="105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ΔιΔιΕ</a:t>
            </a:r>
            <a:r>
              <a:rPr lang="el-GR" sz="1050" b="1" kern="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Π)</a:t>
            </a:r>
            <a:endParaRPr kumimoji="0" sz="10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7B4F43E-80F6-4AD8-80D5-100F86429517}"/>
              </a:ext>
            </a:extLst>
          </p:cNvPr>
          <p:cNvCxnSpPr/>
          <p:nvPr/>
        </p:nvCxnSpPr>
        <p:spPr>
          <a:xfrm>
            <a:off x="2743200" y="4210050"/>
            <a:ext cx="0" cy="574210"/>
          </a:xfrm>
          <a:prstGeom prst="line">
            <a:avLst/>
          </a:prstGeom>
          <a:ln w="9525">
            <a:solidFill>
              <a:srgbClr val="A5A5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CD151CAE-5898-4C2D-AD65-245F30A1C31B}"/>
              </a:ext>
            </a:extLst>
          </p:cNvPr>
          <p:cNvCxnSpPr>
            <a:cxnSpLocks/>
          </p:cNvCxnSpPr>
          <p:nvPr/>
        </p:nvCxnSpPr>
        <p:spPr>
          <a:xfrm>
            <a:off x="4609796" y="4210050"/>
            <a:ext cx="2" cy="593161"/>
          </a:xfrm>
          <a:prstGeom prst="line">
            <a:avLst/>
          </a:prstGeom>
          <a:ln w="952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A6868DF0-0B04-4564-9FF3-72F61BEC832C}"/>
              </a:ext>
            </a:extLst>
          </p:cNvPr>
          <p:cNvCxnSpPr>
            <a:cxnSpLocks/>
          </p:cNvCxnSpPr>
          <p:nvPr/>
        </p:nvCxnSpPr>
        <p:spPr>
          <a:xfrm>
            <a:off x="6217061" y="4206325"/>
            <a:ext cx="0" cy="586641"/>
          </a:xfrm>
          <a:prstGeom prst="line">
            <a:avLst/>
          </a:prstGeom>
          <a:ln w="952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4197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50BD3DB5-D38F-484C-8591-D7F68FDA8BDD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"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50BD3DB5-D38F-484C-8591-D7F68FDA8B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Google Shape;1978;p27">
            <a:extLst>
              <a:ext uri="{FF2B5EF4-FFF2-40B4-BE49-F238E27FC236}">
                <a16:creationId xmlns:a16="http://schemas.microsoft.com/office/drawing/2014/main" id="{31940E15-A5F1-493A-8075-B735E9C9B52B}"/>
              </a:ext>
            </a:extLst>
          </p:cNvPr>
          <p:cNvSpPr/>
          <p:nvPr/>
        </p:nvSpPr>
        <p:spPr>
          <a:xfrm>
            <a:off x="5639167" y="1787803"/>
            <a:ext cx="6084513" cy="4060173"/>
          </a:xfrm>
          <a:prstGeom prst="rect">
            <a:avLst/>
          </a:prstGeom>
          <a:solidFill>
            <a:srgbClr val="F2F2F2"/>
          </a:solidFill>
          <a:ln w="25400" cap="flat" cmpd="sng">
            <a:solidFill>
              <a:srgbClr val="F2F2F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indent="-171450" algn="just">
              <a:spcBef>
                <a:spcPts val="600"/>
              </a:spcBef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5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Κατάρτιση</a:t>
            </a:r>
            <a:r>
              <a:rPr lang="en-US" sz="1050" kern="0" dirty="0">
                <a:solidFill>
                  <a:srgbClr val="D04A0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l-GR" sz="1050" kern="0" dirty="0">
                <a:solidFill>
                  <a:srgbClr val="D04A02"/>
                </a:solidFill>
                <a:latin typeface="Arial"/>
                <a:ea typeface="Arial"/>
                <a:cs typeface="Arial"/>
                <a:sym typeface="Arial"/>
              </a:rPr>
              <a:t>Σχεδίου ΕΠΑ</a:t>
            </a:r>
            <a:r>
              <a:rPr lang="en-US" sz="105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l-GR" sz="105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καθορισμός </a:t>
            </a:r>
            <a:r>
              <a:rPr lang="el-GR" sz="105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αναπτυξιακών στόχων</a:t>
            </a:r>
            <a:r>
              <a:rPr lang="el-GR" sz="105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l-GR" sz="105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Π/Υ </a:t>
            </a:r>
            <a:r>
              <a:rPr lang="el-GR" sz="105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και </a:t>
            </a:r>
            <a:r>
              <a:rPr lang="el-GR" sz="105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προτεραιοτήτων.</a:t>
            </a:r>
          </a:p>
          <a:p>
            <a:pPr marL="171450" indent="-171450" algn="just">
              <a:spcBef>
                <a:spcPts val="600"/>
              </a:spcBef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5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Εξειδίκευση διαδικασίας κατάρτισης και υποβολής </a:t>
            </a:r>
            <a:r>
              <a:rPr lang="el-GR" sz="105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των επιμέρους Προγραμμάτων ΕΠΑ</a:t>
            </a:r>
            <a:r>
              <a:rPr lang="el-GR" sz="105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, συντονισμός </a:t>
            </a:r>
            <a:r>
              <a:rPr lang="el-GR" sz="105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αρμοδίων</a:t>
            </a:r>
            <a:r>
              <a:rPr lang="el-GR" sz="105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 </a:t>
            </a:r>
            <a:r>
              <a:rPr lang="el-GR" sz="105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φορέων</a:t>
            </a:r>
            <a:r>
              <a:rPr lang="el-GR" sz="105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 </a:t>
            </a:r>
            <a:r>
              <a:rPr lang="el-GR" sz="105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για την κατάρτιση τους.</a:t>
            </a:r>
          </a:p>
          <a:p>
            <a:pPr marL="171450" indent="-171450" algn="just">
              <a:spcBef>
                <a:spcPts val="600"/>
              </a:spcBef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5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Αξιολόγηση προγραμμάτων </a:t>
            </a:r>
            <a:r>
              <a:rPr lang="el-GR" sz="105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και </a:t>
            </a:r>
            <a:r>
              <a:rPr lang="el-GR" sz="105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εισήγηση</a:t>
            </a:r>
            <a:r>
              <a:rPr lang="el-GR" sz="105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έγκρισης ή αναθεώρησης τους.</a:t>
            </a:r>
          </a:p>
          <a:p>
            <a:pPr marL="171450" indent="-171450" algn="just">
              <a:spcBef>
                <a:spcPts val="600"/>
              </a:spcBef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5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Συνεργασία</a:t>
            </a:r>
            <a:r>
              <a:rPr lang="el-GR" sz="105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με τα Υπουργεία και τις Περιφέρειες για την κατάρτιση Ειδικών Προγραμμάτων.</a:t>
            </a:r>
          </a:p>
          <a:p>
            <a:pPr marL="171450" indent="-171450" algn="just">
              <a:spcBef>
                <a:spcPts val="600"/>
              </a:spcBef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5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Εισήγηση</a:t>
            </a:r>
            <a:r>
              <a:rPr lang="el-GR" sz="105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στον Υπουργό για την έγκριση ή την αναθεώρηση των Ειδικών Προγραμμάτων.</a:t>
            </a:r>
          </a:p>
          <a:p>
            <a:pPr marL="171450" indent="-171450" algn="just">
              <a:spcBef>
                <a:spcPts val="600"/>
              </a:spcBef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5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Διατύπωση εισηγήσεων σχετικά με τη διάθεση αποθεματικών του ΕΠΑ.</a:t>
            </a:r>
          </a:p>
          <a:p>
            <a:pPr marL="171450" indent="-171450" algn="just">
              <a:spcBef>
                <a:spcPts val="600"/>
              </a:spcBef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5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Αξιολόγηση πορείας και αποτελεσμάτων υλοποίησης του ΕΠΑ</a:t>
            </a:r>
            <a:r>
              <a:rPr lang="el-GR" sz="105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, με βάση στόχους και δείκτες, και στοιχεία παρακολούθησης από εκθέσεις προόδου και από πορίσματα επιτόπιων επιθεωρήσεων και ελέγχων.</a:t>
            </a:r>
          </a:p>
          <a:p>
            <a:pPr marL="171450" indent="-171450" algn="just">
              <a:spcBef>
                <a:spcPts val="600"/>
              </a:spcBef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5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Σύνταξη ενδιάμεσης έκθεσης ΕΠΑ</a:t>
            </a:r>
            <a:r>
              <a:rPr lang="el-GR" sz="105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, άλλων </a:t>
            </a:r>
            <a:r>
              <a:rPr lang="el-GR" sz="105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εκθέσεων</a:t>
            </a:r>
            <a:r>
              <a:rPr lang="el-GR" sz="105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και η </a:t>
            </a:r>
            <a:r>
              <a:rPr lang="el-GR" sz="105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κατάρτιση του σχεδίου αναθεώρησης του ΕΠΑ</a:t>
            </a:r>
            <a:r>
              <a:rPr lang="el-GR" sz="105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και μέριμνα για την ανάπτυξη των απαραίτητων διαδικασιών για την έγκριση του.</a:t>
            </a:r>
          </a:p>
          <a:p>
            <a:pPr marL="171450" indent="-171450" algn="just">
              <a:spcBef>
                <a:spcPts val="600"/>
              </a:spcBef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5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Σύνταξη </a:t>
            </a:r>
            <a:r>
              <a:rPr lang="el-GR" sz="105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προδιαγραφών του ΠΣ ΕΠΑ</a:t>
            </a:r>
            <a:r>
              <a:rPr lang="el-GR" sz="105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, ανάπτυξη διεπαφών με άλλα πληροφοριακά συστήματα, καθώς και συλλογή και έγκαιρη καταχώριση στο ΠΣ ΕΠΑ των απαραίτητων δεδομένων.</a:t>
            </a:r>
            <a:endParaRPr lang="en-US" sz="105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171450" indent="-171450" algn="just">
              <a:spcBef>
                <a:spcPts val="600"/>
              </a:spcBef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5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Σύνταξη προδιαγραφών </a:t>
            </a:r>
            <a:r>
              <a:rPr lang="el-GR" sz="105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για τα έργα Τεχνικής Βοήθειας.</a:t>
            </a:r>
          </a:p>
          <a:p>
            <a:pPr marL="171450" indent="-171450" algn="just">
              <a:spcBef>
                <a:spcPts val="600"/>
              </a:spcBef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5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Υποστήριξη και συνδρομή για θέματα που αφορούν στο εθνικό σκέλος του ΠΔΕ.</a:t>
            </a:r>
          </a:p>
          <a:p>
            <a:pPr marL="171450" indent="-171450">
              <a:buClr>
                <a:srgbClr val="000000"/>
              </a:buClr>
              <a:buSzPts val="1000"/>
              <a:buFont typeface="Noto Sans Symbols"/>
              <a:buChar char="▪"/>
            </a:pPr>
            <a:endParaRPr lang="el-GR" sz="10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20" name="Google Shape;2049;p27">
            <a:extLst>
              <a:ext uri="{FF2B5EF4-FFF2-40B4-BE49-F238E27FC236}">
                <a16:creationId xmlns:a16="http://schemas.microsoft.com/office/drawing/2014/main" id="{629BC06A-882D-412E-AB7B-AA81B79E8857}"/>
              </a:ext>
            </a:extLst>
          </p:cNvPr>
          <p:cNvSpPr txBox="1">
            <a:spLocks/>
          </p:cNvSpPr>
          <p:nvPr/>
        </p:nvSpPr>
        <p:spPr>
          <a:xfrm>
            <a:off x="10025250" y="6506592"/>
            <a:ext cx="1764793" cy="137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>
              <a:defRPr lang="el-GR"/>
            </a:defPPr>
            <a:lvl1pPr marL="0" marR="0" lvl="0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tabLst/>
              <a:defRPr/>
            </a:pPr>
            <a:fld id="{00000000-1234-1234-1234-123412341234}" type="slidenum">
              <a:rPr kumimoji="0" lang="en-US" sz="609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09"/>
                <a:buFont typeface="Arial"/>
                <a:buNone/>
                <a:tabLst/>
                <a:defRPr/>
              </a:pPr>
              <a:t>3</a:t>
            </a:fld>
            <a:endParaRPr kumimoji="0" lang="en-US" sz="609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60" name="Google Shape;1971;p27">
            <a:extLst>
              <a:ext uri="{FF2B5EF4-FFF2-40B4-BE49-F238E27FC236}">
                <a16:creationId xmlns:a16="http://schemas.microsoft.com/office/drawing/2014/main" id="{0377848E-B932-4E9A-8E16-D77A8385F2C8}"/>
              </a:ext>
            </a:extLst>
          </p:cNvPr>
          <p:cNvSpPr txBox="1">
            <a:spLocks/>
          </p:cNvSpPr>
          <p:nvPr/>
        </p:nvSpPr>
        <p:spPr>
          <a:xfrm>
            <a:off x="635280" y="282828"/>
            <a:ext cx="11306175" cy="6512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Georgia"/>
              <a:buNone/>
              <a:defRPr sz="2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Georgia"/>
              <a:buNone/>
              <a:tabLst/>
              <a:defRPr/>
            </a:pPr>
            <a:r>
              <a:rPr lang="el-GR" sz="1800" kern="0" dirty="0">
                <a:solidFill>
                  <a:srgbClr val="000000"/>
                </a:solidFill>
              </a:rPr>
              <a:t>Α</a:t>
            </a:r>
            <a:r>
              <a:rPr lang="el-GR" sz="2000" kern="0" dirty="0">
                <a:solidFill>
                  <a:srgbClr val="000000"/>
                </a:solidFill>
              </a:rPr>
              <a:t>. Ο ρόλος της ΔιΔιΕΠ, ως αρμόδιας Δ/σης για την υποστήριξη της ΥΣ ΕΠΑ, εξυπηρετείται από τα τμήματα Α’ και Β’, ενώ το τμήμα Γ’ παρέχει οριζόντια υποστήριξη</a:t>
            </a:r>
            <a:endParaRPr kumimoji="0" lang="el-GR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sym typeface="Georgia"/>
            </a:endParaRPr>
          </a:p>
        </p:txBody>
      </p:sp>
      <p:sp>
        <p:nvSpPr>
          <p:cNvPr id="62" name="Google Shape;1987;p27">
            <a:extLst>
              <a:ext uri="{FF2B5EF4-FFF2-40B4-BE49-F238E27FC236}">
                <a16:creationId xmlns:a16="http://schemas.microsoft.com/office/drawing/2014/main" id="{9102B20B-56F4-405C-BBE6-763EF445D80F}"/>
              </a:ext>
            </a:extLst>
          </p:cNvPr>
          <p:cNvSpPr/>
          <p:nvPr/>
        </p:nvSpPr>
        <p:spPr>
          <a:xfrm>
            <a:off x="1103541" y="2620888"/>
            <a:ext cx="2377992" cy="60488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50"/>
              <a:buFont typeface="Arial"/>
              <a:buNone/>
              <a:tabLst/>
              <a:defRPr/>
            </a:pPr>
            <a:r>
              <a:rPr kumimoji="0" lang="el-GR" sz="1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Τμήμα Α’ Σχεδιασμού και Αξιολόγησης Εθνικού Προγράμματος Ανάπτυξης ΕΠΑ</a:t>
            </a:r>
            <a:endParaRPr kumimoji="0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19" name="Google Shape;1990;p27">
            <a:extLst>
              <a:ext uri="{FF2B5EF4-FFF2-40B4-BE49-F238E27FC236}">
                <a16:creationId xmlns:a16="http://schemas.microsoft.com/office/drawing/2014/main" id="{B22AD024-12A3-4DBC-BC4B-99900E64AC36}"/>
              </a:ext>
            </a:extLst>
          </p:cNvPr>
          <p:cNvSpPr/>
          <p:nvPr/>
        </p:nvSpPr>
        <p:spPr>
          <a:xfrm>
            <a:off x="1106225" y="3411008"/>
            <a:ext cx="2375308" cy="510703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50"/>
              <a:buFont typeface="Arial"/>
              <a:buNone/>
              <a:tabLst/>
              <a:defRPr/>
            </a:pPr>
            <a:r>
              <a:rPr kumimoji="0" lang="el-GR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Τμήμα Β’ Παρακολούθησης και Ελέγχου Εθνικού Προγράμματος Ανάπτυξης</a:t>
            </a:r>
            <a:endParaRPr kumimoji="0" sz="900" b="1" i="0" u="none" strike="noStrike" kern="0" cap="none" spc="0" normalizeH="0" baseline="3000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2002;p27">
            <a:extLst>
              <a:ext uri="{FF2B5EF4-FFF2-40B4-BE49-F238E27FC236}">
                <a16:creationId xmlns:a16="http://schemas.microsoft.com/office/drawing/2014/main" id="{3F051320-2F25-4C25-8CDF-4DA723ECB63F}"/>
              </a:ext>
            </a:extLst>
          </p:cNvPr>
          <p:cNvSpPr/>
          <p:nvPr/>
        </p:nvSpPr>
        <p:spPr>
          <a:xfrm>
            <a:off x="1113151" y="4709550"/>
            <a:ext cx="2367737" cy="46745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50"/>
              <a:buFont typeface="Arial"/>
              <a:buNone/>
              <a:tabLst/>
              <a:defRPr/>
            </a:pPr>
            <a:r>
              <a:rPr kumimoji="0" lang="el-GR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Τμήμα Δ’ Σχεδιασμού και Αξιολόγησης Προγραμμάτων Ανάπτυξης Υπουργείου</a:t>
            </a:r>
            <a:endParaRPr kumimoji="0" sz="900" b="1" i="0" u="none" strike="noStrike" kern="0" cap="none" spc="0" normalizeH="0" baseline="3000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2021;p27">
            <a:extLst>
              <a:ext uri="{FF2B5EF4-FFF2-40B4-BE49-F238E27FC236}">
                <a16:creationId xmlns:a16="http://schemas.microsoft.com/office/drawing/2014/main" id="{F64467E0-1625-48ED-A668-43CE67FC6C32}"/>
              </a:ext>
            </a:extLst>
          </p:cNvPr>
          <p:cNvSpPr/>
          <p:nvPr/>
        </p:nvSpPr>
        <p:spPr>
          <a:xfrm>
            <a:off x="1113795" y="4085979"/>
            <a:ext cx="2367737" cy="467459"/>
          </a:xfrm>
          <a:prstGeom prst="rect">
            <a:avLst/>
          </a:prstGeom>
          <a:solidFill>
            <a:schemeClr val="bg2">
              <a:lumMod val="50000"/>
            </a:schemeClr>
          </a:solidFill>
          <a:ln w="12700">
            <a:noFill/>
            <a:prstDash val="sysDot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50"/>
              <a:buFont typeface="Arial"/>
              <a:buNone/>
              <a:tabLst/>
              <a:defRPr/>
            </a:pPr>
            <a:r>
              <a:rPr kumimoji="0" lang="el-GR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Τμήμα Γ΄ Τεχνικής Βοήθειας και Υποστήριξης </a:t>
            </a:r>
            <a:endParaRPr kumimoji="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cxnSp>
        <p:nvCxnSpPr>
          <p:cNvPr id="125" name="Google Shape;2025;p27">
            <a:extLst>
              <a:ext uri="{FF2B5EF4-FFF2-40B4-BE49-F238E27FC236}">
                <a16:creationId xmlns:a16="http://schemas.microsoft.com/office/drawing/2014/main" id="{39210AE5-4E75-4C2E-A6F3-ADBBFDCD4424}"/>
              </a:ext>
            </a:extLst>
          </p:cNvPr>
          <p:cNvCxnSpPr>
            <a:cxnSpLocks/>
            <a:stCxn id="62" idx="1"/>
            <a:endCxn id="133" idx="1"/>
          </p:cNvCxnSpPr>
          <p:nvPr/>
        </p:nvCxnSpPr>
        <p:spPr>
          <a:xfrm rot="10800000">
            <a:off x="1103541" y="2039064"/>
            <a:ext cx="12700" cy="884269"/>
          </a:xfrm>
          <a:prstGeom prst="bentConnector3">
            <a:avLst>
              <a:gd name="adj1" fmla="val 1800000"/>
            </a:avLst>
          </a:prstGeom>
          <a:noFill/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9" name="Google Shape;2041;p27">
            <a:extLst>
              <a:ext uri="{FF2B5EF4-FFF2-40B4-BE49-F238E27FC236}">
                <a16:creationId xmlns:a16="http://schemas.microsoft.com/office/drawing/2014/main" id="{3A56512F-C416-4516-AC41-A7B83132EAE9}"/>
              </a:ext>
            </a:extLst>
          </p:cNvPr>
          <p:cNvSpPr/>
          <p:nvPr/>
        </p:nvSpPr>
        <p:spPr>
          <a:xfrm>
            <a:off x="1022938" y="3321008"/>
            <a:ext cx="180000" cy="180000"/>
          </a:xfrm>
          <a:prstGeom prst="ellipse">
            <a:avLst/>
          </a:prstGeom>
          <a:solidFill>
            <a:srgbClr val="FFB086"/>
          </a:solidFill>
          <a:ln w="25400" cap="flat" cmpd="sng">
            <a:solidFill>
              <a:srgbClr val="FFB08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  <a:buFont typeface="Arial"/>
              <a:buNone/>
            </a:pPr>
            <a:r>
              <a:rPr lang="el-GR" sz="90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900" kern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2044;p27">
            <a:extLst>
              <a:ext uri="{FF2B5EF4-FFF2-40B4-BE49-F238E27FC236}">
                <a16:creationId xmlns:a16="http://schemas.microsoft.com/office/drawing/2014/main" id="{655CECB8-3BEE-45E2-9D1C-68E83FF4BDF5}"/>
              </a:ext>
            </a:extLst>
          </p:cNvPr>
          <p:cNvSpPr/>
          <p:nvPr/>
        </p:nvSpPr>
        <p:spPr>
          <a:xfrm>
            <a:off x="1032858" y="4019307"/>
            <a:ext cx="180000" cy="180000"/>
          </a:xfrm>
          <a:prstGeom prst="ellipse">
            <a:avLst/>
          </a:prstGeom>
          <a:solidFill>
            <a:srgbClr val="FFB086"/>
          </a:solidFill>
          <a:ln w="25400" cap="flat" cmpd="sng">
            <a:solidFill>
              <a:srgbClr val="FFB08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  <a:buFont typeface="Arial"/>
              <a:buNone/>
            </a:pPr>
            <a:r>
              <a:rPr lang="el-GR" sz="9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3</a:t>
            </a:r>
            <a:endParaRPr sz="1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31" name="Google Shape;2045;p27">
            <a:extLst>
              <a:ext uri="{FF2B5EF4-FFF2-40B4-BE49-F238E27FC236}">
                <a16:creationId xmlns:a16="http://schemas.microsoft.com/office/drawing/2014/main" id="{0C76EB1D-F69E-436C-B451-BA13CDB52885}"/>
              </a:ext>
            </a:extLst>
          </p:cNvPr>
          <p:cNvSpPr/>
          <p:nvPr/>
        </p:nvSpPr>
        <p:spPr>
          <a:xfrm>
            <a:off x="1035595" y="4614118"/>
            <a:ext cx="180000" cy="180000"/>
          </a:xfrm>
          <a:prstGeom prst="ellipse">
            <a:avLst/>
          </a:prstGeom>
          <a:solidFill>
            <a:srgbClr val="FFB086"/>
          </a:solidFill>
          <a:ln w="25400" cap="flat" cmpd="sng">
            <a:solidFill>
              <a:srgbClr val="FFB08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</a:pPr>
            <a:r>
              <a:rPr lang="el-GR" sz="9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4</a:t>
            </a:r>
            <a:endParaRPr sz="9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33" name="Google Shape;1992;p27">
            <a:extLst>
              <a:ext uri="{FF2B5EF4-FFF2-40B4-BE49-F238E27FC236}">
                <a16:creationId xmlns:a16="http://schemas.microsoft.com/office/drawing/2014/main" id="{FBD793B9-AE1F-490F-B5BE-6A5EA79ADF63}"/>
              </a:ext>
            </a:extLst>
          </p:cNvPr>
          <p:cNvSpPr/>
          <p:nvPr/>
        </p:nvSpPr>
        <p:spPr>
          <a:xfrm>
            <a:off x="1103541" y="1748589"/>
            <a:ext cx="2377134" cy="580947"/>
          </a:xfrm>
          <a:prstGeom prst="rect">
            <a:avLst/>
          </a:prstGeom>
          <a:solidFill>
            <a:srgbClr val="D04A0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FFFFFF"/>
              </a:buClr>
              <a:buSzPts val="750"/>
              <a:buFont typeface="Arial"/>
              <a:buNone/>
            </a:pPr>
            <a:r>
              <a:rPr lang="el-GR" sz="2000" b="1" kern="0" baseline="300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ΔιΔιΕΠ</a:t>
            </a:r>
            <a:endParaRPr sz="2000" b="1" kern="0" baseline="300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2002;p27">
            <a:extLst>
              <a:ext uri="{FF2B5EF4-FFF2-40B4-BE49-F238E27FC236}">
                <a16:creationId xmlns:a16="http://schemas.microsoft.com/office/drawing/2014/main" id="{1CF12993-8C62-4BFD-B111-878392C8F28B}"/>
              </a:ext>
            </a:extLst>
          </p:cNvPr>
          <p:cNvSpPr/>
          <p:nvPr/>
        </p:nvSpPr>
        <p:spPr>
          <a:xfrm>
            <a:off x="1112938" y="5319618"/>
            <a:ext cx="2367737" cy="46745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50"/>
              <a:buFont typeface="Arial"/>
              <a:buNone/>
              <a:tabLst/>
              <a:defRPr/>
            </a:pPr>
            <a:r>
              <a:rPr kumimoji="0" lang="el-GR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Τμήμα Ε’ Παρακολούθησης και Ελέγχου Προγραμμάτων Ανάπτυξης Υπουργείου</a:t>
            </a:r>
            <a:endParaRPr kumimoji="0" sz="900" b="1" i="0" u="none" strike="noStrike" kern="0" cap="none" spc="0" normalizeH="0" baseline="3000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2041;p27">
            <a:extLst>
              <a:ext uri="{FF2B5EF4-FFF2-40B4-BE49-F238E27FC236}">
                <a16:creationId xmlns:a16="http://schemas.microsoft.com/office/drawing/2014/main" id="{FA3312E6-F872-4B04-B64A-7F0FAFF0028F}"/>
              </a:ext>
            </a:extLst>
          </p:cNvPr>
          <p:cNvSpPr/>
          <p:nvPr/>
        </p:nvSpPr>
        <p:spPr>
          <a:xfrm>
            <a:off x="1022938" y="2514769"/>
            <a:ext cx="180000" cy="180000"/>
          </a:xfrm>
          <a:prstGeom prst="ellipse">
            <a:avLst/>
          </a:prstGeom>
          <a:solidFill>
            <a:srgbClr val="FFB086"/>
          </a:solidFill>
          <a:ln w="25400" cap="flat" cmpd="sng">
            <a:solidFill>
              <a:srgbClr val="FFB08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  <a:buFont typeface="Arial"/>
              <a:buNone/>
            </a:pPr>
            <a:r>
              <a:rPr lang="el-GR" sz="90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900" kern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2045;p27">
            <a:extLst>
              <a:ext uri="{FF2B5EF4-FFF2-40B4-BE49-F238E27FC236}">
                <a16:creationId xmlns:a16="http://schemas.microsoft.com/office/drawing/2014/main" id="{EE87AFAC-964D-4F37-887E-410DC8B43AB9}"/>
              </a:ext>
            </a:extLst>
          </p:cNvPr>
          <p:cNvSpPr/>
          <p:nvPr/>
        </p:nvSpPr>
        <p:spPr>
          <a:xfrm>
            <a:off x="1033098" y="5216570"/>
            <a:ext cx="180000" cy="180000"/>
          </a:xfrm>
          <a:prstGeom prst="ellipse">
            <a:avLst/>
          </a:prstGeom>
          <a:solidFill>
            <a:srgbClr val="FFB086"/>
          </a:solidFill>
          <a:ln w="25400" cap="flat" cmpd="sng">
            <a:solidFill>
              <a:srgbClr val="FFB08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</a:pPr>
            <a:r>
              <a:rPr lang="el-GR" sz="9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5</a:t>
            </a:r>
            <a:endParaRPr sz="9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38" name="Google Shape;2041;p27">
            <a:extLst>
              <a:ext uri="{FF2B5EF4-FFF2-40B4-BE49-F238E27FC236}">
                <a16:creationId xmlns:a16="http://schemas.microsoft.com/office/drawing/2014/main" id="{93FD7D22-9A2C-4103-B063-ED9D5BE8F5B5}"/>
              </a:ext>
            </a:extLst>
          </p:cNvPr>
          <p:cNvSpPr/>
          <p:nvPr/>
        </p:nvSpPr>
        <p:spPr>
          <a:xfrm>
            <a:off x="5549168" y="1707088"/>
            <a:ext cx="180000" cy="180000"/>
          </a:xfrm>
          <a:prstGeom prst="ellipse">
            <a:avLst/>
          </a:prstGeom>
          <a:solidFill>
            <a:srgbClr val="FFB086"/>
          </a:solidFill>
          <a:ln w="25400" cap="flat" cmpd="sng">
            <a:solidFill>
              <a:srgbClr val="FFB08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  <a:buFont typeface="Arial"/>
              <a:buNone/>
            </a:pPr>
            <a:r>
              <a:rPr lang="el-GR" sz="90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900" kern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7" name="Google Shape;1882;p26">
            <a:extLst>
              <a:ext uri="{FF2B5EF4-FFF2-40B4-BE49-F238E27FC236}">
                <a16:creationId xmlns:a16="http://schemas.microsoft.com/office/drawing/2014/main" id="{750052CA-F7BD-4B8E-A9F6-05EBF019A775}"/>
              </a:ext>
            </a:extLst>
          </p:cNvPr>
          <p:cNvCxnSpPr/>
          <p:nvPr/>
        </p:nvCxnSpPr>
        <p:spPr>
          <a:xfrm>
            <a:off x="442911" y="1432652"/>
            <a:ext cx="11306174" cy="0"/>
          </a:xfrm>
          <a:prstGeom prst="straightConnector1">
            <a:avLst/>
          </a:prstGeom>
          <a:noFill/>
          <a:ln w="9525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8" name="Google Shape;1883;p26">
            <a:extLst>
              <a:ext uri="{FF2B5EF4-FFF2-40B4-BE49-F238E27FC236}">
                <a16:creationId xmlns:a16="http://schemas.microsoft.com/office/drawing/2014/main" id="{81EECD89-6E61-45E1-9BA6-48A471C5D8AC}"/>
              </a:ext>
            </a:extLst>
          </p:cNvPr>
          <p:cNvSpPr txBox="1"/>
          <p:nvPr/>
        </p:nvSpPr>
        <p:spPr>
          <a:xfrm>
            <a:off x="5729168" y="1135872"/>
            <a:ext cx="301466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Βα</a:t>
            </a:r>
            <a:r>
              <a:rPr lang="en-US" sz="12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σικ</a:t>
            </a:r>
            <a:r>
              <a:rPr lang="el-GR" sz="1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ές αρμοδιότητες </a:t>
            </a:r>
            <a:endParaRPr dirty="0"/>
          </a:p>
        </p:txBody>
      </p:sp>
      <p:grpSp>
        <p:nvGrpSpPr>
          <p:cNvPr id="29" name="Google Shape;1957;p26">
            <a:extLst>
              <a:ext uri="{FF2B5EF4-FFF2-40B4-BE49-F238E27FC236}">
                <a16:creationId xmlns:a16="http://schemas.microsoft.com/office/drawing/2014/main" id="{79AD4DE4-9617-4009-83AC-212611826949}"/>
              </a:ext>
            </a:extLst>
          </p:cNvPr>
          <p:cNvGrpSpPr/>
          <p:nvPr/>
        </p:nvGrpSpPr>
        <p:grpSpPr>
          <a:xfrm>
            <a:off x="5147678" y="1371466"/>
            <a:ext cx="132887" cy="122372"/>
            <a:chOff x="8181975" y="1582603"/>
            <a:chExt cx="132887" cy="122372"/>
          </a:xfrm>
        </p:grpSpPr>
        <p:sp>
          <p:nvSpPr>
            <p:cNvPr id="30" name="Google Shape;1958;p26">
              <a:extLst>
                <a:ext uri="{FF2B5EF4-FFF2-40B4-BE49-F238E27FC236}">
                  <a16:creationId xmlns:a16="http://schemas.microsoft.com/office/drawing/2014/main" id="{D020F22A-2602-4627-87C4-54FDD7DDAB99}"/>
                </a:ext>
              </a:extLst>
            </p:cNvPr>
            <p:cNvSpPr/>
            <p:nvPr/>
          </p:nvSpPr>
          <p:spPr>
            <a:xfrm>
              <a:off x="8181975" y="1582603"/>
              <a:ext cx="57150" cy="122372"/>
            </a:xfrm>
            <a:prstGeom prst="chevron">
              <a:avLst>
                <a:gd name="adj" fmla="val 50000"/>
              </a:avLst>
            </a:prstGeom>
            <a:solidFill>
              <a:srgbClr val="595959"/>
            </a:solidFill>
            <a:ln w="25400" cap="flat" cmpd="sng">
              <a:solidFill>
                <a:srgbClr val="FFB08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1959;p26">
              <a:extLst>
                <a:ext uri="{FF2B5EF4-FFF2-40B4-BE49-F238E27FC236}">
                  <a16:creationId xmlns:a16="http://schemas.microsoft.com/office/drawing/2014/main" id="{D8DA9294-FF12-4120-8170-55CDB09A3813}"/>
                </a:ext>
              </a:extLst>
            </p:cNvPr>
            <p:cNvSpPr/>
            <p:nvPr/>
          </p:nvSpPr>
          <p:spPr>
            <a:xfrm>
              <a:off x="8257712" y="1582603"/>
              <a:ext cx="57150" cy="122372"/>
            </a:xfrm>
            <a:prstGeom prst="chevron">
              <a:avLst>
                <a:gd name="adj" fmla="val 50000"/>
              </a:avLst>
            </a:prstGeom>
            <a:solidFill>
              <a:srgbClr val="595959"/>
            </a:solidFill>
            <a:ln w="25400" cap="flat" cmpd="sng">
              <a:solidFill>
                <a:srgbClr val="FFB08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6" name="Google Shape;2047;p27">
            <a:extLst>
              <a:ext uri="{FF2B5EF4-FFF2-40B4-BE49-F238E27FC236}">
                <a16:creationId xmlns:a16="http://schemas.microsoft.com/office/drawing/2014/main" id="{D32D130C-D402-4C60-9029-F822FDA51722}"/>
              </a:ext>
            </a:extLst>
          </p:cNvPr>
          <p:cNvSpPr/>
          <p:nvPr/>
        </p:nvSpPr>
        <p:spPr>
          <a:xfrm>
            <a:off x="1024492" y="3294714"/>
            <a:ext cx="2521784" cy="2517447"/>
          </a:xfrm>
          <a:prstGeom prst="rect">
            <a:avLst/>
          </a:prstGeom>
          <a:solidFill>
            <a:srgbClr val="F2F2F2">
              <a:alpha val="64000"/>
            </a:srgbClr>
          </a:solidFill>
          <a:ln w="25400" cap="flat" cmpd="sng">
            <a:solidFill>
              <a:srgbClr val="F2F2F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400"/>
              <a:buFont typeface="Arial"/>
              <a:buNone/>
            </a:pPr>
            <a:endParaRPr sz="1400" kern="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0209E3-4B01-407A-8F80-69C707D65BD8}"/>
              </a:ext>
            </a:extLst>
          </p:cNvPr>
          <p:cNvSpPr/>
          <p:nvPr/>
        </p:nvSpPr>
        <p:spPr>
          <a:xfrm>
            <a:off x="949772" y="2441864"/>
            <a:ext cx="2684556" cy="2168320"/>
          </a:xfrm>
          <a:prstGeom prst="rect">
            <a:avLst/>
          </a:prstGeom>
          <a:noFill/>
          <a:ln>
            <a:solidFill>
              <a:schemeClr val="accent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cxnSp>
        <p:nvCxnSpPr>
          <p:cNvPr id="65" name="Google Shape;2025;p27">
            <a:extLst>
              <a:ext uri="{FF2B5EF4-FFF2-40B4-BE49-F238E27FC236}">
                <a16:creationId xmlns:a16="http://schemas.microsoft.com/office/drawing/2014/main" id="{2A714571-742F-4857-A79E-405C7E288501}"/>
              </a:ext>
            </a:extLst>
          </p:cNvPr>
          <p:cNvCxnSpPr>
            <a:cxnSpLocks/>
            <a:stCxn id="119" idx="1"/>
            <a:endCxn id="133" idx="1"/>
          </p:cNvCxnSpPr>
          <p:nvPr/>
        </p:nvCxnSpPr>
        <p:spPr>
          <a:xfrm rot="10800000">
            <a:off x="1103541" y="2039064"/>
            <a:ext cx="2684" cy="1627297"/>
          </a:xfrm>
          <a:prstGeom prst="bentConnector3">
            <a:avLst>
              <a:gd name="adj1" fmla="val 8617139"/>
            </a:avLst>
          </a:prstGeom>
          <a:noFill/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7" name="Google Shape;2025;p27">
            <a:extLst>
              <a:ext uri="{FF2B5EF4-FFF2-40B4-BE49-F238E27FC236}">
                <a16:creationId xmlns:a16="http://schemas.microsoft.com/office/drawing/2014/main" id="{4DC8F208-6E8A-472C-B88D-F03EE412D6DD}"/>
              </a:ext>
            </a:extLst>
          </p:cNvPr>
          <p:cNvCxnSpPr>
            <a:cxnSpLocks/>
            <a:stCxn id="124" idx="1"/>
            <a:endCxn id="133" idx="1"/>
          </p:cNvCxnSpPr>
          <p:nvPr/>
        </p:nvCxnSpPr>
        <p:spPr>
          <a:xfrm rot="10800000">
            <a:off x="1103541" y="2039063"/>
            <a:ext cx="10254" cy="2280646"/>
          </a:xfrm>
          <a:prstGeom prst="bentConnector3">
            <a:avLst>
              <a:gd name="adj1" fmla="val 2329374"/>
            </a:avLst>
          </a:prstGeom>
          <a:noFill/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0" name="Google Shape;2025;p27">
            <a:extLst>
              <a:ext uri="{FF2B5EF4-FFF2-40B4-BE49-F238E27FC236}">
                <a16:creationId xmlns:a16="http://schemas.microsoft.com/office/drawing/2014/main" id="{961403B5-9239-4D10-BDF0-C1676913CFE4}"/>
              </a:ext>
            </a:extLst>
          </p:cNvPr>
          <p:cNvCxnSpPr>
            <a:cxnSpLocks/>
            <a:stCxn id="123" idx="1"/>
            <a:endCxn id="133" idx="1"/>
          </p:cNvCxnSpPr>
          <p:nvPr/>
        </p:nvCxnSpPr>
        <p:spPr>
          <a:xfrm rot="10800000">
            <a:off x="1103541" y="2039064"/>
            <a:ext cx="9610" cy="2904217"/>
          </a:xfrm>
          <a:prstGeom prst="bentConnector3">
            <a:avLst>
              <a:gd name="adj1" fmla="val 2478772"/>
            </a:avLst>
          </a:prstGeom>
          <a:noFill/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3" name="Google Shape;2025;p27">
            <a:extLst>
              <a:ext uri="{FF2B5EF4-FFF2-40B4-BE49-F238E27FC236}">
                <a16:creationId xmlns:a16="http://schemas.microsoft.com/office/drawing/2014/main" id="{E09F9245-1969-4E81-B9EB-3636DAFB47E4}"/>
              </a:ext>
            </a:extLst>
          </p:cNvPr>
          <p:cNvCxnSpPr>
            <a:cxnSpLocks/>
            <a:stCxn id="134" idx="1"/>
            <a:endCxn id="133" idx="1"/>
          </p:cNvCxnSpPr>
          <p:nvPr/>
        </p:nvCxnSpPr>
        <p:spPr>
          <a:xfrm rot="10800000">
            <a:off x="1103542" y="2039064"/>
            <a:ext cx="9397" cy="3514285"/>
          </a:xfrm>
          <a:prstGeom prst="bentConnector3">
            <a:avLst>
              <a:gd name="adj1" fmla="val 2532691"/>
            </a:avLst>
          </a:prstGeom>
          <a:noFill/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86" name="Google Shape;1883;p26">
            <a:extLst>
              <a:ext uri="{FF2B5EF4-FFF2-40B4-BE49-F238E27FC236}">
                <a16:creationId xmlns:a16="http://schemas.microsoft.com/office/drawing/2014/main" id="{3E86B955-840D-4A54-8CD3-615B55F0B99D}"/>
              </a:ext>
            </a:extLst>
          </p:cNvPr>
          <p:cNvSpPr txBox="1"/>
          <p:nvPr/>
        </p:nvSpPr>
        <p:spPr>
          <a:xfrm>
            <a:off x="442911" y="1116132"/>
            <a:ext cx="301466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l-GR" sz="1200" b="1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Οργανόγραμμα ΔιΔιΕΠ</a:t>
            </a:r>
            <a:endParaRPr lang="el-GR" sz="1200" dirty="0"/>
          </a:p>
        </p:txBody>
      </p:sp>
      <p:pic>
        <p:nvPicPr>
          <p:cNvPr id="87" name="Picture 32">
            <a:extLst>
              <a:ext uri="{FF2B5EF4-FFF2-40B4-BE49-F238E27FC236}">
                <a16:creationId xmlns:a16="http://schemas.microsoft.com/office/drawing/2014/main" id="{D66220AA-EA48-4640-A521-316525D44A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5915" y="6232062"/>
            <a:ext cx="1076325" cy="54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2743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50BD3DB5-D38F-484C-8591-D7F68FDA8BDD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4"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50BD3DB5-D38F-484C-8591-D7F68FDA8B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Google Shape;1978;p27">
            <a:extLst>
              <a:ext uri="{FF2B5EF4-FFF2-40B4-BE49-F238E27FC236}">
                <a16:creationId xmlns:a16="http://schemas.microsoft.com/office/drawing/2014/main" id="{31940E15-A5F1-493A-8075-B735E9C9B52B}"/>
              </a:ext>
            </a:extLst>
          </p:cNvPr>
          <p:cNvSpPr/>
          <p:nvPr/>
        </p:nvSpPr>
        <p:spPr>
          <a:xfrm>
            <a:off x="5681543" y="1739064"/>
            <a:ext cx="6019917" cy="4013666"/>
          </a:xfrm>
          <a:prstGeom prst="rect">
            <a:avLst/>
          </a:prstGeom>
          <a:solidFill>
            <a:srgbClr val="F2F2F2"/>
          </a:solidFill>
          <a:ln w="25400" cap="flat" cmpd="sng">
            <a:solidFill>
              <a:srgbClr val="F2F2F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indent="-171450" algn="just">
              <a:spcBef>
                <a:spcPts val="600"/>
              </a:spcBef>
              <a:buClr>
                <a:srgbClr val="000000"/>
              </a:buClr>
              <a:buSzPts val="1000"/>
              <a:buFont typeface="Arial" panose="020B0604020202020204" pitchFamily="34" charset="0"/>
              <a:buChar char="•"/>
            </a:pPr>
            <a:r>
              <a:rPr lang="el-GR" sz="105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Παρακολούθηση </a:t>
            </a:r>
            <a:r>
              <a:rPr lang="el-GR" sz="105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πορείας</a:t>
            </a:r>
            <a:r>
              <a:rPr lang="el-GR" sz="105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l-GR" sz="105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υλοποίησης ΕΠΑ </a:t>
            </a:r>
            <a:r>
              <a:rPr lang="el-GR" sz="105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και η εισήγηση της </a:t>
            </a:r>
            <a:r>
              <a:rPr lang="el-GR" sz="105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αναθεώρησης του ΕΠΑ</a:t>
            </a:r>
            <a:r>
              <a:rPr lang="el-GR" sz="105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στο Τμήμα Σχεδιασμού και Αξιολόγησης ΕΠΑ.</a:t>
            </a:r>
          </a:p>
          <a:p>
            <a:pPr marL="171450" indent="-171450" algn="just">
              <a:spcBef>
                <a:spcPts val="600"/>
              </a:spcBef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5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Κατάρτιση και επικαιροποίηση του ΣΔΕ </a:t>
            </a:r>
            <a:r>
              <a:rPr lang="el-GR" sz="105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του ΕΠΑ, </a:t>
            </a:r>
            <a:r>
              <a:rPr lang="el-GR" sz="105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παροχή κατευθύνσεων και οδηγιών </a:t>
            </a:r>
            <a:r>
              <a:rPr lang="el-GR" sz="105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για την εφαρμογή του, και η ενημέρωση σχετικά με τις ΥΔ των Προγραμμάτων του ΕΠΑ.</a:t>
            </a:r>
          </a:p>
          <a:p>
            <a:pPr marL="171450" indent="-171450" algn="just">
              <a:spcBef>
                <a:spcPts val="600"/>
              </a:spcBef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5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Μέριμνα για την </a:t>
            </a:r>
            <a:r>
              <a:rPr lang="el-GR" sz="105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ορθή και ενιαία εφαρμογή του ΣΔΕ των Προγραμμάτων του ΕΠΑ</a:t>
            </a:r>
            <a:r>
              <a:rPr lang="el-GR" sz="105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, διασταύρωση και έλεγχος στοιχείων.</a:t>
            </a:r>
          </a:p>
          <a:p>
            <a:pPr marL="171450" indent="-171450" algn="just">
              <a:spcBef>
                <a:spcPts val="600"/>
              </a:spcBef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5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Σύνταξη κατευθύνσεων για τη διαδικασία ολοκλήρωσης </a:t>
            </a:r>
            <a:r>
              <a:rPr lang="el-GR" sz="105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του ΕΠΑ και των Προγραμμάτων.</a:t>
            </a:r>
          </a:p>
          <a:p>
            <a:pPr marL="171450" indent="-171450" algn="just">
              <a:spcBef>
                <a:spcPts val="600"/>
              </a:spcBef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5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Διενέργεια </a:t>
            </a:r>
            <a:r>
              <a:rPr lang="el-GR" sz="105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δειγματοληπτικών επιτόπιων επιθεωρήσεων </a:t>
            </a:r>
            <a:r>
              <a:rPr lang="el-GR" sz="105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σε Προγράμματα και έργα.</a:t>
            </a:r>
          </a:p>
          <a:p>
            <a:pPr marL="171450" indent="-171450" algn="just">
              <a:spcBef>
                <a:spcPts val="600"/>
              </a:spcBef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5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Ενημέρωση για τα ευρήματα των επιτόπιων επιθεωρήσεων</a:t>
            </a:r>
            <a:r>
              <a:rPr lang="el-GR" sz="105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που διενεργούν οι ΥΔ, καθώς και των εκθέσεων των ομάδων ελέγχου.</a:t>
            </a:r>
          </a:p>
          <a:p>
            <a:pPr marL="171450" indent="-171450" algn="just">
              <a:spcBef>
                <a:spcPts val="600"/>
              </a:spcBef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5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Υλοποίηση ενεργειών που προβλέπονται στο ΣΔΕ στις περιπτώσεις διαπίστωσης παρατυπιών από τις επιτόπιες επιθεωρήσεις αρμοδιότητάς του τμήματος και </a:t>
            </a:r>
            <a:r>
              <a:rPr lang="el-GR" sz="105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εισήγηση περί λήψης διορθωτικών μέτρων.</a:t>
            </a:r>
          </a:p>
          <a:p>
            <a:pPr marL="171450" indent="-171450" algn="just">
              <a:spcBef>
                <a:spcPts val="600"/>
              </a:spcBef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5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Υποστήριξη σε θέματα προδιαγραφών του ΠΣ ΕΠΑ</a:t>
            </a:r>
            <a:r>
              <a:rPr lang="el-GR" sz="105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, εισήγηση ανάπτυξης νέων πληροφοριακών συστημάτων, καθώς και τροποποίηση και επέκταση των ήδη υπαρχόντων.</a:t>
            </a:r>
          </a:p>
          <a:p>
            <a:pPr marL="171450" indent="-171450" algn="just">
              <a:spcBef>
                <a:spcPts val="600"/>
              </a:spcBef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5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Μέριμνα για την </a:t>
            </a:r>
            <a:r>
              <a:rPr lang="el-GR" sz="105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καταχώριση δεδομένων </a:t>
            </a:r>
            <a:r>
              <a:rPr lang="el-GR" sz="105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στο ΠΣ ΕΠΑ.</a:t>
            </a:r>
          </a:p>
          <a:p>
            <a:pPr marL="171450" indent="-171450" algn="just">
              <a:spcBef>
                <a:spcPts val="600"/>
              </a:spcBef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5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Σύνταξη προδιαγραφών </a:t>
            </a:r>
            <a:r>
              <a:rPr lang="el-GR" sz="105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για έργα Τεχνικής Βοήθειας.</a:t>
            </a:r>
          </a:p>
          <a:p>
            <a:pPr marL="171450" indent="-171450" algn="just">
              <a:spcBef>
                <a:spcPts val="600"/>
              </a:spcBef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5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Υποστήριξη και συνδρομή για θέματα που αφορούν στο εθνικό σκέλος του ΠΔΕ.</a:t>
            </a:r>
          </a:p>
        </p:txBody>
      </p:sp>
      <p:sp>
        <p:nvSpPr>
          <p:cNvPr id="120" name="Google Shape;2049;p27">
            <a:extLst>
              <a:ext uri="{FF2B5EF4-FFF2-40B4-BE49-F238E27FC236}">
                <a16:creationId xmlns:a16="http://schemas.microsoft.com/office/drawing/2014/main" id="{629BC06A-882D-412E-AB7B-AA81B79E8857}"/>
              </a:ext>
            </a:extLst>
          </p:cNvPr>
          <p:cNvSpPr txBox="1">
            <a:spLocks/>
          </p:cNvSpPr>
          <p:nvPr/>
        </p:nvSpPr>
        <p:spPr>
          <a:xfrm>
            <a:off x="9984295" y="6492240"/>
            <a:ext cx="1764793" cy="137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>
              <a:defRPr lang="el-GR"/>
            </a:defPPr>
            <a:lvl1pPr marL="0" marR="0" lvl="0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tabLst/>
              <a:defRPr/>
            </a:pPr>
            <a:fld id="{00000000-1234-1234-1234-123412341234}" type="slidenum">
              <a:rPr kumimoji="0" lang="en-US" sz="609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09"/>
                <a:buFont typeface="Arial"/>
                <a:buNone/>
                <a:tabLst/>
                <a:defRPr/>
              </a:pPr>
              <a:t>4</a:t>
            </a:fld>
            <a:endParaRPr kumimoji="0" lang="en-US" sz="609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60" name="Google Shape;1971;p27">
            <a:extLst>
              <a:ext uri="{FF2B5EF4-FFF2-40B4-BE49-F238E27FC236}">
                <a16:creationId xmlns:a16="http://schemas.microsoft.com/office/drawing/2014/main" id="{0377848E-B932-4E9A-8E16-D77A8385F2C8}"/>
              </a:ext>
            </a:extLst>
          </p:cNvPr>
          <p:cNvSpPr txBox="1">
            <a:spLocks/>
          </p:cNvSpPr>
          <p:nvPr/>
        </p:nvSpPr>
        <p:spPr>
          <a:xfrm>
            <a:off x="635280" y="282828"/>
            <a:ext cx="11306175" cy="6512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Georgia"/>
              <a:buNone/>
              <a:defRPr sz="2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Georgia"/>
              <a:buNone/>
              <a:tabLst/>
              <a:defRPr/>
            </a:pPr>
            <a:r>
              <a:rPr lang="el-GR" sz="1800" kern="0" dirty="0">
                <a:solidFill>
                  <a:srgbClr val="000000"/>
                </a:solidFill>
              </a:rPr>
              <a:t>Α</a:t>
            </a:r>
            <a:r>
              <a:rPr lang="el-GR" sz="2000" kern="0" dirty="0">
                <a:solidFill>
                  <a:srgbClr val="000000"/>
                </a:solidFill>
              </a:rPr>
              <a:t>. Ο ρόλος της ΔιΔιΕΠ, ως αρμόδιας Δ/σης για την υποστήριξη της ΥΣ ΕΠΑ, εξυπηρετείται από τα τμήματα Α’ και Β’, ενώ το τμήμα Γ’ παρέχει οριζόντια υποστήριξη    </a:t>
            </a:r>
            <a:endParaRPr kumimoji="0" lang="el-GR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sym typeface="Georgia"/>
            </a:endParaRPr>
          </a:p>
        </p:txBody>
      </p:sp>
      <p:sp>
        <p:nvSpPr>
          <p:cNvPr id="30" name="Google Shape;2041;p27">
            <a:extLst>
              <a:ext uri="{FF2B5EF4-FFF2-40B4-BE49-F238E27FC236}">
                <a16:creationId xmlns:a16="http://schemas.microsoft.com/office/drawing/2014/main" id="{613B7B71-DAD3-4093-A679-F528D92E6E0E}"/>
              </a:ext>
            </a:extLst>
          </p:cNvPr>
          <p:cNvSpPr/>
          <p:nvPr/>
        </p:nvSpPr>
        <p:spPr>
          <a:xfrm>
            <a:off x="5553824" y="1621312"/>
            <a:ext cx="186392" cy="174088"/>
          </a:xfrm>
          <a:prstGeom prst="ellipse">
            <a:avLst/>
          </a:prstGeom>
          <a:solidFill>
            <a:srgbClr val="FFB086"/>
          </a:solidFill>
          <a:ln w="25400" cap="flat" cmpd="sng">
            <a:solidFill>
              <a:srgbClr val="FFB08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  <a:buFont typeface="Arial"/>
              <a:buNone/>
            </a:pPr>
            <a:r>
              <a:rPr lang="el-GR" sz="90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900" kern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9" name="Google Shape;1882;p26">
            <a:extLst>
              <a:ext uri="{FF2B5EF4-FFF2-40B4-BE49-F238E27FC236}">
                <a16:creationId xmlns:a16="http://schemas.microsoft.com/office/drawing/2014/main" id="{99101593-A774-40A7-9C9D-538641094D44}"/>
              </a:ext>
            </a:extLst>
          </p:cNvPr>
          <p:cNvCxnSpPr/>
          <p:nvPr/>
        </p:nvCxnSpPr>
        <p:spPr>
          <a:xfrm>
            <a:off x="442911" y="1432652"/>
            <a:ext cx="11306174" cy="0"/>
          </a:xfrm>
          <a:prstGeom prst="straightConnector1">
            <a:avLst/>
          </a:prstGeom>
          <a:noFill/>
          <a:ln w="9525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1" name="Google Shape;1883;p26">
            <a:extLst>
              <a:ext uri="{FF2B5EF4-FFF2-40B4-BE49-F238E27FC236}">
                <a16:creationId xmlns:a16="http://schemas.microsoft.com/office/drawing/2014/main" id="{F56C1CD8-D07F-4D9A-9C7E-C0BE04E3D460}"/>
              </a:ext>
            </a:extLst>
          </p:cNvPr>
          <p:cNvSpPr txBox="1"/>
          <p:nvPr/>
        </p:nvSpPr>
        <p:spPr>
          <a:xfrm>
            <a:off x="5729168" y="1135872"/>
            <a:ext cx="301466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Βασικ</a:t>
            </a:r>
            <a:r>
              <a:rPr lang="el-GR" sz="1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ές αρμοδιότητες</a:t>
            </a:r>
            <a:endParaRPr dirty="0"/>
          </a:p>
        </p:txBody>
      </p:sp>
      <p:grpSp>
        <p:nvGrpSpPr>
          <p:cNvPr id="32" name="Google Shape;1957;p26">
            <a:extLst>
              <a:ext uri="{FF2B5EF4-FFF2-40B4-BE49-F238E27FC236}">
                <a16:creationId xmlns:a16="http://schemas.microsoft.com/office/drawing/2014/main" id="{A49DA017-BC0D-4039-9FED-C86F55EA0A7B}"/>
              </a:ext>
            </a:extLst>
          </p:cNvPr>
          <p:cNvGrpSpPr/>
          <p:nvPr/>
        </p:nvGrpSpPr>
        <p:grpSpPr>
          <a:xfrm>
            <a:off x="5167998" y="1371466"/>
            <a:ext cx="132887" cy="122372"/>
            <a:chOff x="8181975" y="1582603"/>
            <a:chExt cx="132887" cy="122372"/>
          </a:xfrm>
        </p:grpSpPr>
        <p:sp>
          <p:nvSpPr>
            <p:cNvPr id="33" name="Google Shape;1958;p26">
              <a:extLst>
                <a:ext uri="{FF2B5EF4-FFF2-40B4-BE49-F238E27FC236}">
                  <a16:creationId xmlns:a16="http://schemas.microsoft.com/office/drawing/2014/main" id="{2DEF489C-FC9B-4C0C-BA2A-549B8F8093E7}"/>
                </a:ext>
              </a:extLst>
            </p:cNvPr>
            <p:cNvSpPr/>
            <p:nvPr/>
          </p:nvSpPr>
          <p:spPr>
            <a:xfrm>
              <a:off x="8181975" y="1582603"/>
              <a:ext cx="57150" cy="122372"/>
            </a:xfrm>
            <a:prstGeom prst="chevron">
              <a:avLst>
                <a:gd name="adj" fmla="val 50000"/>
              </a:avLst>
            </a:prstGeom>
            <a:solidFill>
              <a:srgbClr val="595959"/>
            </a:solidFill>
            <a:ln w="25400" cap="flat" cmpd="sng">
              <a:solidFill>
                <a:srgbClr val="FFB08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1959;p26">
              <a:extLst>
                <a:ext uri="{FF2B5EF4-FFF2-40B4-BE49-F238E27FC236}">
                  <a16:creationId xmlns:a16="http://schemas.microsoft.com/office/drawing/2014/main" id="{FE2C1416-C249-4A8E-A544-CC839D9394BC}"/>
                </a:ext>
              </a:extLst>
            </p:cNvPr>
            <p:cNvSpPr/>
            <p:nvPr/>
          </p:nvSpPr>
          <p:spPr>
            <a:xfrm>
              <a:off x="8257712" y="1582603"/>
              <a:ext cx="57150" cy="122372"/>
            </a:xfrm>
            <a:prstGeom prst="chevron">
              <a:avLst>
                <a:gd name="adj" fmla="val 50000"/>
              </a:avLst>
            </a:prstGeom>
            <a:solidFill>
              <a:srgbClr val="595959"/>
            </a:solidFill>
            <a:ln w="25400" cap="flat" cmpd="sng">
              <a:solidFill>
                <a:srgbClr val="FFB08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1883;p26">
            <a:extLst>
              <a:ext uri="{FF2B5EF4-FFF2-40B4-BE49-F238E27FC236}">
                <a16:creationId xmlns:a16="http://schemas.microsoft.com/office/drawing/2014/main" id="{4B3BFEE7-F2C8-40C8-8E59-D266A22BDE6E}"/>
              </a:ext>
            </a:extLst>
          </p:cNvPr>
          <p:cNvSpPr txBox="1"/>
          <p:nvPr/>
        </p:nvSpPr>
        <p:spPr>
          <a:xfrm>
            <a:off x="442911" y="1116132"/>
            <a:ext cx="301466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l-GR" sz="1200" b="1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Οργανόγραμμα ΔιΔιΕΠ</a:t>
            </a:r>
            <a:endParaRPr lang="el-GR" sz="1200" dirty="0"/>
          </a:p>
        </p:txBody>
      </p:sp>
      <p:sp>
        <p:nvSpPr>
          <p:cNvPr id="36" name="Google Shape;1987;p27">
            <a:extLst>
              <a:ext uri="{FF2B5EF4-FFF2-40B4-BE49-F238E27FC236}">
                <a16:creationId xmlns:a16="http://schemas.microsoft.com/office/drawing/2014/main" id="{534D7729-0398-4A57-9B83-731C20FADD46}"/>
              </a:ext>
            </a:extLst>
          </p:cNvPr>
          <p:cNvSpPr/>
          <p:nvPr/>
        </p:nvSpPr>
        <p:spPr>
          <a:xfrm>
            <a:off x="1084491" y="2620888"/>
            <a:ext cx="2377992" cy="60488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50"/>
              <a:buFont typeface="Arial"/>
              <a:buNone/>
              <a:tabLst/>
              <a:defRPr/>
            </a:pPr>
            <a:r>
              <a:rPr kumimoji="0" lang="el-GR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Τμήμα Α’ Σχεδιασμού και Αξιολόγησης Εθνικού Προγράμματος Ανάπτυξης ΕΠΑ</a:t>
            </a:r>
            <a:endParaRPr kumimoji="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7" name="Google Shape;1990;p27">
            <a:extLst>
              <a:ext uri="{FF2B5EF4-FFF2-40B4-BE49-F238E27FC236}">
                <a16:creationId xmlns:a16="http://schemas.microsoft.com/office/drawing/2014/main" id="{144B91EA-4741-47F0-8D61-07C8CE790E47}"/>
              </a:ext>
            </a:extLst>
          </p:cNvPr>
          <p:cNvSpPr/>
          <p:nvPr/>
        </p:nvSpPr>
        <p:spPr>
          <a:xfrm>
            <a:off x="1087175" y="3411008"/>
            <a:ext cx="2375308" cy="510703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50"/>
              <a:buFont typeface="Arial"/>
              <a:buNone/>
              <a:tabLst/>
              <a:defRPr/>
            </a:pPr>
            <a:r>
              <a:rPr kumimoji="0" lang="el-GR" sz="1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Τμήμα Β’ Παρακολούθησης και Ελέγχου Εθνικού Προγράμματος Ανάπτυξης</a:t>
            </a:r>
            <a:endParaRPr kumimoji="0" sz="1000" b="1" i="0" u="none" strike="noStrike" kern="0" cap="none" spc="0" normalizeH="0" baseline="3000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2002;p27">
            <a:extLst>
              <a:ext uri="{FF2B5EF4-FFF2-40B4-BE49-F238E27FC236}">
                <a16:creationId xmlns:a16="http://schemas.microsoft.com/office/drawing/2014/main" id="{14ECAC4D-E041-481E-96C2-F0EF8B0370B4}"/>
              </a:ext>
            </a:extLst>
          </p:cNvPr>
          <p:cNvSpPr/>
          <p:nvPr/>
        </p:nvSpPr>
        <p:spPr>
          <a:xfrm>
            <a:off x="1094101" y="4709550"/>
            <a:ext cx="2367737" cy="46745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50"/>
              <a:buFont typeface="Arial"/>
              <a:buNone/>
              <a:tabLst/>
              <a:defRPr/>
            </a:pPr>
            <a:r>
              <a:rPr kumimoji="0" lang="el-GR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Τμήμα Δ’ Σχεδιασμού και Αξιολόγησης Προγραμμάτων Ανάπτυξης Υπουργείου</a:t>
            </a:r>
            <a:endParaRPr kumimoji="0" sz="900" b="1" i="0" u="none" strike="noStrike" kern="0" cap="none" spc="0" normalizeH="0" baseline="3000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2021;p27">
            <a:extLst>
              <a:ext uri="{FF2B5EF4-FFF2-40B4-BE49-F238E27FC236}">
                <a16:creationId xmlns:a16="http://schemas.microsoft.com/office/drawing/2014/main" id="{075F04AC-45F9-471D-8A96-312769857D7A}"/>
              </a:ext>
            </a:extLst>
          </p:cNvPr>
          <p:cNvSpPr/>
          <p:nvPr/>
        </p:nvSpPr>
        <p:spPr>
          <a:xfrm>
            <a:off x="1094745" y="4085979"/>
            <a:ext cx="2367737" cy="467459"/>
          </a:xfrm>
          <a:prstGeom prst="rect">
            <a:avLst/>
          </a:prstGeom>
          <a:solidFill>
            <a:schemeClr val="bg2">
              <a:lumMod val="50000"/>
            </a:schemeClr>
          </a:solidFill>
          <a:ln w="12700">
            <a:noFill/>
            <a:prstDash val="sysDot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50"/>
              <a:buFont typeface="Arial"/>
              <a:buNone/>
              <a:tabLst/>
              <a:defRPr/>
            </a:pPr>
            <a:r>
              <a:rPr kumimoji="0" lang="el-GR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Τμήμα Γ΄ Τεχνικής Βοήθειας και Υποστήριξης </a:t>
            </a:r>
            <a:endParaRPr kumimoji="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cxnSp>
        <p:nvCxnSpPr>
          <p:cNvPr id="40" name="Google Shape;2025;p27">
            <a:extLst>
              <a:ext uri="{FF2B5EF4-FFF2-40B4-BE49-F238E27FC236}">
                <a16:creationId xmlns:a16="http://schemas.microsoft.com/office/drawing/2014/main" id="{72DB3C53-0317-4FCA-A699-15C8DDD43855}"/>
              </a:ext>
            </a:extLst>
          </p:cNvPr>
          <p:cNvCxnSpPr>
            <a:cxnSpLocks/>
            <a:stCxn id="36" idx="1"/>
            <a:endCxn id="44" idx="1"/>
          </p:cNvCxnSpPr>
          <p:nvPr/>
        </p:nvCxnSpPr>
        <p:spPr>
          <a:xfrm rot="10800000">
            <a:off x="1084491" y="2039064"/>
            <a:ext cx="12700" cy="884269"/>
          </a:xfrm>
          <a:prstGeom prst="bentConnector3">
            <a:avLst>
              <a:gd name="adj1" fmla="val 1800000"/>
            </a:avLst>
          </a:prstGeom>
          <a:noFill/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2041;p27">
            <a:extLst>
              <a:ext uri="{FF2B5EF4-FFF2-40B4-BE49-F238E27FC236}">
                <a16:creationId xmlns:a16="http://schemas.microsoft.com/office/drawing/2014/main" id="{2196AE56-6A06-4F17-B5C8-7C4A0484CC40}"/>
              </a:ext>
            </a:extLst>
          </p:cNvPr>
          <p:cNvSpPr/>
          <p:nvPr/>
        </p:nvSpPr>
        <p:spPr>
          <a:xfrm>
            <a:off x="1003888" y="3321008"/>
            <a:ext cx="180000" cy="180000"/>
          </a:xfrm>
          <a:prstGeom prst="ellipse">
            <a:avLst/>
          </a:prstGeom>
          <a:solidFill>
            <a:srgbClr val="FFB086"/>
          </a:solidFill>
          <a:ln w="25400" cap="flat" cmpd="sng">
            <a:solidFill>
              <a:srgbClr val="FFB08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  <a:buFont typeface="Arial"/>
              <a:buNone/>
            </a:pPr>
            <a:r>
              <a:rPr lang="el-GR" sz="90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900" kern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2044;p27">
            <a:extLst>
              <a:ext uri="{FF2B5EF4-FFF2-40B4-BE49-F238E27FC236}">
                <a16:creationId xmlns:a16="http://schemas.microsoft.com/office/drawing/2014/main" id="{4478C139-8C9E-430A-89A0-100D9B7E1BB2}"/>
              </a:ext>
            </a:extLst>
          </p:cNvPr>
          <p:cNvSpPr/>
          <p:nvPr/>
        </p:nvSpPr>
        <p:spPr>
          <a:xfrm>
            <a:off x="1013808" y="4019307"/>
            <a:ext cx="180000" cy="180000"/>
          </a:xfrm>
          <a:prstGeom prst="ellipse">
            <a:avLst/>
          </a:prstGeom>
          <a:solidFill>
            <a:srgbClr val="FFB086"/>
          </a:solidFill>
          <a:ln w="25400" cap="flat" cmpd="sng">
            <a:solidFill>
              <a:srgbClr val="FFB08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  <a:buFont typeface="Arial"/>
              <a:buNone/>
            </a:pPr>
            <a:r>
              <a:rPr lang="el-GR" sz="9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3</a:t>
            </a:r>
            <a:endParaRPr sz="1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3" name="Google Shape;2045;p27">
            <a:extLst>
              <a:ext uri="{FF2B5EF4-FFF2-40B4-BE49-F238E27FC236}">
                <a16:creationId xmlns:a16="http://schemas.microsoft.com/office/drawing/2014/main" id="{EE8FF6ED-EC9C-4F81-B8AE-0B9AC0FA31F5}"/>
              </a:ext>
            </a:extLst>
          </p:cNvPr>
          <p:cNvSpPr/>
          <p:nvPr/>
        </p:nvSpPr>
        <p:spPr>
          <a:xfrm>
            <a:off x="996225" y="4614118"/>
            <a:ext cx="180000" cy="180000"/>
          </a:xfrm>
          <a:prstGeom prst="ellipse">
            <a:avLst/>
          </a:prstGeom>
          <a:solidFill>
            <a:srgbClr val="FFB086"/>
          </a:solidFill>
          <a:ln w="25400" cap="flat" cmpd="sng">
            <a:solidFill>
              <a:srgbClr val="FFB08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</a:pPr>
            <a:r>
              <a:rPr lang="el-GR" sz="9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4</a:t>
            </a:r>
            <a:endParaRPr sz="9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4" name="Google Shape;1992;p27">
            <a:extLst>
              <a:ext uri="{FF2B5EF4-FFF2-40B4-BE49-F238E27FC236}">
                <a16:creationId xmlns:a16="http://schemas.microsoft.com/office/drawing/2014/main" id="{46762D87-E5E3-48B5-98F4-E6AB13E50398}"/>
              </a:ext>
            </a:extLst>
          </p:cNvPr>
          <p:cNvSpPr/>
          <p:nvPr/>
        </p:nvSpPr>
        <p:spPr>
          <a:xfrm>
            <a:off x="1084491" y="1748589"/>
            <a:ext cx="2377134" cy="580947"/>
          </a:xfrm>
          <a:prstGeom prst="rect">
            <a:avLst/>
          </a:prstGeom>
          <a:solidFill>
            <a:srgbClr val="D04A0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FFFFFF"/>
              </a:buClr>
              <a:buSzPts val="750"/>
              <a:buFont typeface="Arial"/>
              <a:buNone/>
            </a:pPr>
            <a:r>
              <a:rPr lang="el-GR" sz="2000" b="1" kern="0" baseline="300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ΔιΔιΕΠ</a:t>
            </a:r>
            <a:endParaRPr sz="2000" b="1" kern="0" baseline="300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2002;p27">
            <a:extLst>
              <a:ext uri="{FF2B5EF4-FFF2-40B4-BE49-F238E27FC236}">
                <a16:creationId xmlns:a16="http://schemas.microsoft.com/office/drawing/2014/main" id="{914F5085-34CD-4313-B425-FDA8D9DF0588}"/>
              </a:ext>
            </a:extLst>
          </p:cNvPr>
          <p:cNvSpPr/>
          <p:nvPr/>
        </p:nvSpPr>
        <p:spPr>
          <a:xfrm>
            <a:off x="1093888" y="5319618"/>
            <a:ext cx="2367737" cy="46745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50"/>
              <a:buFont typeface="Arial"/>
              <a:buNone/>
              <a:tabLst/>
              <a:defRPr/>
            </a:pPr>
            <a:r>
              <a:rPr kumimoji="0" lang="el-GR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Τμήμα Ε’ Παρακολούθησης και Ελέγχου Προγραμμάτων Ανάπτυξης Υπουργείου</a:t>
            </a:r>
            <a:endParaRPr kumimoji="0" sz="900" b="1" i="0" u="none" strike="noStrike" kern="0" cap="none" spc="0" normalizeH="0" baseline="3000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2041;p27">
            <a:extLst>
              <a:ext uri="{FF2B5EF4-FFF2-40B4-BE49-F238E27FC236}">
                <a16:creationId xmlns:a16="http://schemas.microsoft.com/office/drawing/2014/main" id="{149A0005-1D9D-49B8-8AD2-C6E2D92D09AE}"/>
              </a:ext>
            </a:extLst>
          </p:cNvPr>
          <p:cNvSpPr/>
          <p:nvPr/>
        </p:nvSpPr>
        <p:spPr>
          <a:xfrm>
            <a:off x="1003888" y="2514769"/>
            <a:ext cx="180000" cy="180000"/>
          </a:xfrm>
          <a:prstGeom prst="ellipse">
            <a:avLst/>
          </a:prstGeom>
          <a:solidFill>
            <a:srgbClr val="FFB086"/>
          </a:solidFill>
          <a:ln w="25400" cap="flat" cmpd="sng">
            <a:solidFill>
              <a:srgbClr val="FFB08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  <a:buFont typeface="Arial"/>
              <a:buNone/>
            </a:pPr>
            <a:r>
              <a:rPr lang="el-GR" sz="90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900" kern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2045;p27">
            <a:extLst>
              <a:ext uri="{FF2B5EF4-FFF2-40B4-BE49-F238E27FC236}">
                <a16:creationId xmlns:a16="http://schemas.microsoft.com/office/drawing/2014/main" id="{1995CCC1-955C-48A2-A419-9F342F4D934E}"/>
              </a:ext>
            </a:extLst>
          </p:cNvPr>
          <p:cNvSpPr/>
          <p:nvPr/>
        </p:nvSpPr>
        <p:spPr>
          <a:xfrm>
            <a:off x="1003888" y="5216570"/>
            <a:ext cx="180000" cy="180000"/>
          </a:xfrm>
          <a:prstGeom prst="ellipse">
            <a:avLst/>
          </a:prstGeom>
          <a:solidFill>
            <a:srgbClr val="FFB086"/>
          </a:solidFill>
          <a:ln w="25400" cap="flat" cmpd="sng">
            <a:solidFill>
              <a:srgbClr val="FFB08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</a:pPr>
            <a:r>
              <a:rPr lang="el-GR" sz="9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5</a:t>
            </a:r>
            <a:endParaRPr sz="9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CE4EDC3-E02B-4255-B6E2-9EA06A847301}"/>
              </a:ext>
            </a:extLst>
          </p:cNvPr>
          <p:cNvSpPr/>
          <p:nvPr/>
        </p:nvSpPr>
        <p:spPr>
          <a:xfrm>
            <a:off x="930722" y="2441864"/>
            <a:ext cx="2684556" cy="2168320"/>
          </a:xfrm>
          <a:prstGeom prst="rect">
            <a:avLst/>
          </a:prstGeom>
          <a:noFill/>
          <a:ln>
            <a:solidFill>
              <a:schemeClr val="accent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cxnSp>
        <p:nvCxnSpPr>
          <p:cNvPr id="50" name="Google Shape;2025;p27">
            <a:extLst>
              <a:ext uri="{FF2B5EF4-FFF2-40B4-BE49-F238E27FC236}">
                <a16:creationId xmlns:a16="http://schemas.microsoft.com/office/drawing/2014/main" id="{22F37E82-2F43-48E7-A3F8-FD6253FD5FF0}"/>
              </a:ext>
            </a:extLst>
          </p:cNvPr>
          <p:cNvCxnSpPr>
            <a:cxnSpLocks/>
            <a:stCxn id="37" idx="1"/>
            <a:endCxn id="44" idx="1"/>
          </p:cNvCxnSpPr>
          <p:nvPr/>
        </p:nvCxnSpPr>
        <p:spPr>
          <a:xfrm rot="10800000">
            <a:off x="1084491" y="2039064"/>
            <a:ext cx="2684" cy="1627297"/>
          </a:xfrm>
          <a:prstGeom prst="bentConnector3">
            <a:avLst>
              <a:gd name="adj1" fmla="val 8617139"/>
            </a:avLst>
          </a:prstGeom>
          <a:noFill/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1" name="Google Shape;2025;p27">
            <a:extLst>
              <a:ext uri="{FF2B5EF4-FFF2-40B4-BE49-F238E27FC236}">
                <a16:creationId xmlns:a16="http://schemas.microsoft.com/office/drawing/2014/main" id="{C5451F88-A679-4D00-BB4B-D870BCB81B05}"/>
              </a:ext>
            </a:extLst>
          </p:cNvPr>
          <p:cNvCxnSpPr>
            <a:cxnSpLocks/>
            <a:stCxn id="39" idx="1"/>
            <a:endCxn id="44" idx="1"/>
          </p:cNvCxnSpPr>
          <p:nvPr/>
        </p:nvCxnSpPr>
        <p:spPr>
          <a:xfrm rot="10800000">
            <a:off x="1084491" y="2039063"/>
            <a:ext cx="10254" cy="2280646"/>
          </a:xfrm>
          <a:prstGeom prst="bentConnector3">
            <a:avLst>
              <a:gd name="adj1" fmla="val 2329374"/>
            </a:avLst>
          </a:prstGeom>
          <a:noFill/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2" name="Google Shape;2025;p27">
            <a:extLst>
              <a:ext uri="{FF2B5EF4-FFF2-40B4-BE49-F238E27FC236}">
                <a16:creationId xmlns:a16="http://schemas.microsoft.com/office/drawing/2014/main" id="{B88855C2-8DAB-4BCA-B842-32B177E8B153}"/>
              </a:ext>
            </a:extLst>
          </p:cNvPr>
          <p:cNvCxnSpPr>
            <a:cxnSpLocks/>
            <a:stCxn id="38" idx="1"/>
            <a:endCxn id="44" idx="1"/>
          </p:cNvCxnSpPr>
          <p:nvPr/>
        </p:nvCxnSpPr>
        <p:spPr>
          <a:xfrm rot="10800000">
            <a:off x="1084491" y="2039064"/>
            <a:ext cx="9610" cy="2904217"/>
          </a:xfrm>
          <a:prstGeom prst="bentConnector3">
            <a:avLst>
              <a:gd name="adj1" fmla="val 2478772"/>
            </a:avLst>
          </a:prstGeom>
          <a:noFill/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3" name="Google Shape;2025;p27">
            <a:extLst>
              <a:ext uri="{FF2B5EF4-FFF2-40B4-BE49-F238E27FC236}">
                <a16:creationId xmlns:a16="http://schemas.microsoft.com/office/drawing/2014/main" id="{0C017041-62AB-487E-9147-52EBCF4CDBF5}"/>
              </a:ext>
            </a:extLst>
          </p:cNvPr>
          <p:cNvCxnSpPr>
            <a:cxnSpLocks/>
            <a:stCxn id="45" idx="1"/>
            <a:endCxn id="44" idx="1"/>
          </p:cNvCxnSpPr>
          <p:nvPr/>
        </p:nvCxnSpPr>
        <p:spPr>
          <a:xfrm rot="10800000">
            <a:off x="1084492" y="2039064"/>
            <a:ext cx="9397" cy="3514285"/>
          </a:xfrm>
          <a:prstGeom prst="bentConnector3">
            <a:avLst>
              <a:gd name="adj1" fmla="val 2532691"/>
            </a:avLst>
          </a:prstGeom>
          <a:noFill/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4" name="Google Shape;2047;p27">
            <a:extLst>
              <a:ext uri="{FF2B5EF4-FFF2-40B4-BE49-F238E27FC236}">
                <a16:creationId xmlns:a16="http://schemas.microsoft.com/office/drawing/2014/main" id="{48ED8ED6-95AD-4FAB-9A5E-6C39BAAA582C}"/>
              </a:ext>
            </a:extLst>
          </p:cNvPr>
          <p:cNvSpPr/>
          <p:nvPr/>
        </p:nvSpPr>
        <p:spPr>
          <a:xfrm>
            <a:off x="1012108" y="2486027"/>
            <a:ext cx="2521784" cy="760713"/>
          </a:xfrm>
          <a:prstGeom prst="rect">
            <a:avLst/>
          </a:prstGeom>
          <a:solidFill>
            <a:srgbClr val="F2F2F2">
              <a:alpha val="64000"/>
            </a:srgbClr>
          </a:solidFill>
          <a:ln w="25400" cap="flat" cmpd="sng">
            <a:solidFill>
              <a:srgbClr val="F2F2F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400"/>
              <a:buFont typeface="Arial"/>
              <a:buNone/>
            </a:pPr>
            <a:endParaRPr sz="1400" kern="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5" name="Picture 32">
            <a:extLst>
              <a:ext uri="{FF2B5EF4-FFF2-40B4-BE49-F238E27FC236}">
                <a16:creationId xmlns:a16="http://schemas.microsoft.com/office/drawing/2014/main" id="{ADCDD099-9643-4C3E-8312-A60AB2913F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5915" y="6232062"/>
            <a:ext cx="1076325" cy="54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Google Shape;2047;p27">
            <a:extLst>
              <a:ext uri="{FF2B5EF4-FFF2-40B4-BE49-F238E27FC236}">
                <a16:creationId xmlns:a16="http://schemas.microsoft.com/office/drawing/2014/main" id="{AFE62F8C-1D39-4665-BFA6-2EE69C70125D}"/>
              </a:ext>
            </a:extLst>
          </p:cNvPr>
          <p:cNvSpPr/>
          <p:nvPr/>
        </p:nvSpPr>
        <p:spPr>
          <a:xfrm>
            <a:off x="996225" y="4011711"/>
            <a:ext cx="2550051" cy="1800450"/>
          </a:xfrm>
          <a:prstGeom prst="rect">
            <a:avLst/>
          </a:prstGeom>
          <a:solidFill>
            <a:srgbClr val="F2F2F2">
              <a:alpha val="64000"/>
            </a:srgbClr>
          </a:solidFill>
          <a:ln w="25400" cap="flat" cmpd="sng">
            <a:solidFill>
              <a:srgbClr val="F2F2F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400"/>
              <a:buFont typeface="Arial"/>
              <a:buNone/>
            </a:pPr>
            <a:endParaRPr sz="1400" kern="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98415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50BD3DB5-D38F-484C-8591-D7F68FDA8BDD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6"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50BD3DB5-D38F-484C-8591-D7F68FDA8B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Google Shape;1978;p27">
            <a:extLst>
              <a:ext uri="{FF2B5EF4-FFF2-40B4-BE49-F238E27FC236}">
                <a16:creationId xmlns:a16="http://schemas.microsoft.com/office/drawing/2014/main" id="{31940E15-A5F1-493A-8075-B735E9C9B52B}"/>
              </a:ext>
            </a:extLst>
          </p:cNvPr>
          <p:cNvSpPr/>
          <p:nvPr/>
        </p:nvSpPr>
        <p:spPr>
          <a:xfrm>
            <a:off x="4619638" y="1751796"/>
            <a:ext cx="7129448" cy="4104734"/>
          </a:xfrm>
          <a:prstGeom prst="rect">
            <a:avLst/>
          </a:prstGeom>
          <a:solidFill>
            <a:srgbClr val="F2F2F2"/>
          </a:solidFill>
          <a:ln w="25400" cap="flat" cmpd="sng">
            <a:solidFill>
              <a:srgbClr val="F2F2F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indent="-171450" algn="just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</a:rPr>
              <a:t>Μέριμνα για την </a:t>
            </a:r>
            <a:r>
              <a:rPr lang="el-GR" sz="1000" kern="0" dirty="0">
                <a:solidFill>
                  <a:srgbClr val="D04A02"/>
                </a:solidFill>
                <a:latin typeface="Arial"/>
                <a:cs typeface="Arial"/>
              </a:rPr>
              <a:t>έκδοση των αναγκαίων αποφάσεων και εγκυκλίων</a:t>
            </a: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</a:rPr>
              <a:t>, με τις οποίες καθορίζεται η διαδικασία εκτέλεσης των ενεργειών Τεχνικής Βοήθειας των Προγραμμάτων που περιλαμβάνονται στο ΕΠΑ, εξειδικεύονται οι επιλέξιμες κατηγορίες ενεργειών και ορίζονται οι δικαιούχοι, καθώς επίσης και των ενεργειών Τεχνικής Βοήθειας μεταβατικής περιόδου.</a:t>
            </a: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00" kern="0" dirty="0">
                <a:solidFill>
                  <a:srgbClr val="D04A02"/>
                </a:solidFill>
                <a:latin typeface="Arial"/>
                <a:cs typeface="Arial"/>
              </a:rPr>
              <a:t>Κατάρτιση και υλοποίηση του Τομεακού Προγράμματος Τεχνικής Βοήθειας του ΕΠΑ </a:t>
            </a: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</a:rPr>
              <a:t>ή του Υποπρογράμματος Τεχνικής Βοήθειας που εντάσσεται σε Τομεακό Πρόγραμμα του Υπουργείου, καθώς και κάθε τροποποίηση τους. </a:t>
            </a: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</a:rPr>
              <a:t>Μέριμνα για την </a:t>
            </a:r>
            <a:r>
              <a:rPr lang="el-GR" sz="1000" kern="0" dirty="0">
                <a:solidFill>
                  <a:srgbClr val="D04A02"/>
                </a:solidFill>
                <a:latin typeface="Arial"/>
                <a:cs typeface="Arial"/>
              </a:rPr>
              <a:t>έκδοση αποφάσεων μεταβίβασης αρμοδιότητας εκτέλεσης ενεργειών Τεχνικής Βοήθειας</a:t>
            </a: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</a:rPr>
              <a:t>, που περιλαμβάνονται στο Τομεακό Πρόγραμμα Τεχνικής Βοήθειας του ΕΠΑ ή στο Υποπρόγραμμα Τεχνικής Βοήθειας, που εντάσσεται σε Τομεακό Πρόγραμμα του Υπουργείου, σε άλλους φορείς ή υπηρεσίες. </a:t>
            </a: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00" kern="0" dirty="0">
                <a:solidFill>
                  <a:srgbClr val="D04A02"/>
                </a:solidFill>
                <a:latin typeface="Arial"/>
                <a:cs typeface="Arial"/>
              </a:rPr>
              <a:t>Διαχείριση και εκτέλεση των έργων Τεχνικής Βοήθειας</a:t>
            </a: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</a:rPr>
              <a:t>, για υπηρεσίες, μελέτες και προμήθειες, με δικαιούχο τις υπηρεσίες της Γενικής Διεύθυνσης και τήρηση φακέλων με τα στοιχεία φυσικού και οικονομικού αντικειμένου τους. </a:t>
            </a: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00" kern="0" dirty="0">
                <a:solidFill>
                  <a:srgbClr val="D04A02"/>
                </a:solidFill>
                <a:latin typeface="Arial"/>
                <a:cs typeface="Arial"/>
              </a:rPr>
              <a:t>Προσδιορισμός των έργων, </a:t>
            </a: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</a:rPr>
              <a:t>που απαιτούνται για την υποστήριξη των αρμοδιοτήτων τους.</a:t>
            </a: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00" kern="0" dirty="0">
                <a:solidFill>
                  <a:srgbClr val="D04A02"/>
                </a:solidFill>
                <a:latin typeface="Arial"/>
                <a:cs typeface="Arial"/>
              </a:rPr>
              <a:t>Διοργάνωση και υποστήριξη κάθε τεχνικής ή άλλης συνάντησης</a:t>
            </a: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</a:rPr>
              <a:t>, που είναι απαραίτητη για την υλοποίηση του έργου της Διεύθυνσης.</a:t>
            </a: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</a:rPr>
              <a:t>Υλοποίηση </a:t>
            </a:r>
            <a:r>
              <a:rPr lang="el-GR" sz="1000" kern="0" dirty="0">
                <a:solidFill>
                  <a:srgbClr val="D04A02"/>
                </a:solidFill>
                <a:latin typeface="Arial"/>
                <a:cs typeface="Arial"/>
              </a:rPr>
              <a:t>απαραίτητων ενεργειών για την ενημέρωση και δημοσιότητα </a:t>
            </a: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</a:rPr>
              <a:t>του ΕΠΑ. </a:t>
            </a: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00" kern="0" dirty="0">
                <a:solidFill>
                  <a:srgbClr val="D04A02"/>
                </a:solidFill>
                <a:latin typeface="Arial"/>
                <a:cs typeface="Arial"/>
              </a:rPr>
              <a:t>Συλλογή και έγκαιρη καταχώριση δεδομένων </a:t>
            </a: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</a:rPr>
              <a:t>στο ΠΣ-ΕΠΑ.</a:t>
            </a: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00" kern="0" dirty="0">
                <a:solidFill>
                  <a:srgbClr val="D04A02"/>
                </a:solidFill>
                <a:latin typeface="Arial"/>
                <a:cs typeface="Arial"/>
              </a:rPr>
              <a:t>Διαμόρφωση προδιαγραφών </a:t>
            </a: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</a:rPr>
              <a:t>του ΠΣ-ΕΠΑ.</a:t>
            </a: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00" kern="0" dirty="0">
                <a:solidFill>
                  <a:srgbClr val="D04A02"/>
                </a:solidFill>
                <a:latin typeface="Arial"/>
                <a:cs typeface="Arial"/>
              </a:rPr>
              <a:t>Τήρηση αρχείου</a:t>
            </a: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</a:rPr>
              <a:t> και ευθύνη για τη </a:t>
            </a:r>
            <a:r>
              <a:rPr lang="el-GR" sz="1000" kern="0" dirty="0">
                <a:solidFill>
                  <a:srgbClr val="D04A02"/>
                </a:solidFill>
                <a:latin typeface="Arial"/>
                <a:cs typeface="Arial"/>
              </a:rPr>
              <a:t>διακίνηση των εγγράφων </a:t>
            </a: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</a:rPr>
              <a:t>και την εν γένει γραμματειακή υποστήριξης της Διεύθυνσης.</a:t>
            </a:r>
          </a:p>
          <a:p>
            <a:pPr marL="171450" indent="-107950">
              <a:spcBef>
                <a:spcPts val="400"/>
              </a:spcBef>
              <a:buClr>
                <a:srgbClr val="000000"/>
              </a:buClr>
              <a:buSzPts val="1000"/>
              <a:buFont typeface="Noto Sans Symbols"/>
              <a:buNone/>
            </a:pPr>
            <a:endParaRPr sz="1000" kern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2049;p27">
            <a:extLst>
              <a:ext uri="{FF2B5EF4-FFF2-40B4-BE49-F238E27FC236}">
                <a16:creationId xmlns:a16="http://schemas.microsoft.com/office/drawing/2014/main" id="{629BC06A-882D-412E-AB7B-AA81B79E8857}"/>
              </a:ext>
            </a:extLst>
          </p:cNvPr>
          <p:cNvSpPr txBox="1">
            <a:spLocks/>
          </p:cNvSpPr>
          <p:nvPr/>
        </p:nvSpPr>
        <p:spPr>
          <a:xfrm>
            <a:off x="9984295" y="6492240"/>
            <a:ext cx="1764793" cy="137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>
              <a:defRPr lang="el-GR"/>
            </a:defPPr>
            <a:lvl1pPr marL="0" marR="0" lvl="0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tabLst/>
              <a:defRPr/>
            </a:pPr>
            <a:fld id="{00000000-1234-1234-1234-123412341234}" type="slidenum">
              <a:rPr kumimoji="0" lang="en-US" sz="609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09"/>
                <a:buFont typeface="Arial"/>
                <a:buNone/>
                <a:tabLst/>
                <a:defRPr/>
              </a:pPr>
              <a:t>5</a:t>
            </a:fld>
            <a:endParaRPr kumimoji="0" lang="en-US" sz="609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60" name="Google Shape;1971;p27">
            <a:extLst>
              <a:ext uri="{FF2B5EF4-FFF2-40B4-BE49-F238E27FC236}">
                <a16:creationId xmlns:a16="http://schemas.microsoft.com/office/drawing/2014/main" id="{0377848E-B932-4E9A-8E16-D77A8385F2C8}"/>
              </a:ext>
            </a:extLst>
          </p:cNvPr>
          <p:cNvSpPr txBox="1">
            <a:spLocks/>
          </p:cNvSpPr>
          <p:nvPr/>
        </p:nvSpPr>
        <p:spPr>
          <a:xfrm>
            <a:off x="635280" y="282828"/>
            <a:ext cx="11128095" cy="6512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Georgia"/>
              <a:buNone/>
              <a:defRPr sz="2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/>
            <a:r>
              <a:rPr lang="el-GR" sz="2000" dirty="0"/>
              <a:t>Το Τμήμα Γ παρέχει οριζόντια υποστήριξη για την εκτέλεση του συνόλου των αρμοδιοτήτων της ΔιΔιΕΠ</a:t>
            </a:r>
          </a:p>
        </p:txBody>
      </p:sp>
      <p:sp>
        <p:nvSpPr>
          <p:cNvPr id="29" name="Google Shape;2044;p27">
            <a:extLst>
              <a:ext uri="{FF2B5EF4-FFF2-40B4-BE49-F238E27FC236}">
                <a16:creationId xmlns:a16="http://schemas.microsoft.com/office/drawing/2014/main" id="{7AE91E7B-4D49-4E4B-932A-D81FE5176171}"/>
              </a:ext>
            </a:extLst>
          </p:cNvPr>
          <p:cNvSpPr/>
          <p:nvPr/>
        </p:nvSpPr>
        <p:spPr>
          <a:xfrm>
            <a:off x="4501049" y="1652271"/>
            <a:ext cx="180000" cy="180000"/>
          </a:xfrm>
          <a:prstGeom prst="ellipse">
            <a:avLst/>
          </a:prstGeom>
          <a:solidFill>
            <a:srgbClr val="FFB086"/>
          </a:solidFill>
          <a:ln w="25400" cap="flat" cmpd="sng">
            <a:solidFill>
              <a:srgbClr val="FFB08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  <a:buFont typeface="Arial"/>
              <a:buNone/>
            </a:pPr>
            <a:r>
              <a:rPr lang="el-GR" sz="9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3</a:t>
            </a:r>
            <a:endParaRPr sz="1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cxnSp>
        <p:nvCxnSpPr>
          <p:cNvPr id="31" name="Google Shape;1882;p26">
            <a:extLst>
              <a:ext uri="{FF2B5EF4-FFF2-40B4-BE49-F238E27FC236}">
                <a16:creationId xmlns:a16="http://schemas.microsoft.com/office/drawing/2014/main" id="{751BBB94-D215-4264-AB36-8DF2118F14A6}"/>
              </a:ext>
            </a:extLst>
          </p:cNvPr>
          <p:cNvCxnSpPr/>
          <p:nvPr/>
        </p:nvCxnSpPr>
        <p:spPr>
          <a:xfrm>
            <a:off x="442911" y="1432652"/>
            <a:ext cx="11306174" cy="0"/>
          </a:xfrm>
          <a:prstGeom prst="straightConnector1">
            <a:avLst/>
          </a:prstGeom>
          <a:noFill/>
          <a:ln w="9525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" name="Google Shape;1883;p26">
            <a:extLst>
              <a:ext uri="{FF2B5EF4-FFF2-40B4-BE49-F238E27FC236}">
                <a16:creationId xmlns:a16="http://schemas.microsoft.com/office/drawing/2014/main" id="{0A5C0FBE-F7F4-4516-8564-1A0210D889EB}"/>
              </a:ext>
            </a:extLst>
          </p:cNvPr>
          <p:cNvSpPr txBox="1"/>
          <p:nvPr/>
        </p:nvSpPr>
        <p:spPr>
          <a:xfrm>
            <a:off x="4648199" y="1107223"/>
            <a:ext cx="301466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Βασικ</a:t>
            </a:r>
            <a:r>
              <a:rPr lang="el-GR" sz="1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ές αρμοδιότητες</a:t>
            </a:r>
            <a:endParaRPr dirty="0"/>
          </a:p>
        </p:txBody>
      </p:sp>
      <p:grpSp>
        <p:nvGrpSpPr>
          <p:cNvPr id="33" name="Google Shape;1957;p26">
            <a:extLst>
              <a:ext uri="{FF2B5EF4-FFF2-40B4-BE49-F238E27FC236}">
                <a16:creationId xmlns:a16="http://schemas.microsoft.com/office/drawing/2014/main" id="{16C8C7B9-70D7-4476-B70E-F11FB30C5DB5}"/>
              </a:ext>
            </a:extLst>
          </p:cNvPr>
          <p:cNvGrpSpPr/>
          <p:nvPr/>
        </p:nvGrpSpPr>
        <p:grpSpPr>
          <a:xfrm>
            <a:off x="4145013" y="1374041"/>
            <a:ext cx="132887" cy="122372"/>
            <a:chOff x="8181975" y="1582603"/>
            <a:chExt cx="132887" cy="122372"/>
          </a:xfrm>
        </p:grpSpPr>
        <p:sp>
          <p:nvSpPr>
            <p:cNvPr id="34" name="Google Shape;1958;p26">
              <a:extLst>
                <a:ext uri="{FF2B5EF4-FFF2-40B4-BE49-F238E27FC236}">
                  <a16:creationId xmlns:a16="http://schemas.microsoft.com/office/drawing/2014/main" id="{162D67FE-E498-415E-A116-C800C986261A}"/>
                </a:ext>
              </a:extLst>
            </p:cNvPr>
            <p:cNvSpPr/>
            <p:nvPr/>
          </p:nvSpPr>
          <p:spPr>
            <a:xfrm>
              <a:off x="8181975" y="1582603"/>
              <a:ext cx="57150" cy="122372"/>
            </a:xfrm>
            <a:prstGeom prst="chevron">
              <a:avLst>
                <a:gd name="adj" fmla="val 50000"/>
              </a:avLst>
            </a:prstGeom>
            <a:solidFill>
              <a:srgbClr val="595959"/>
            </a:solidFill>
            <a:ln w="25400" cap="flat" cmpd="sng">
              <a:solidFill>
                <a:srgbClr val="FFB08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1959;p26">
              <a:extLst>
                <a:ext uri="{FF2B5EF4-FFF2-40B4-BE49-F238E27FC236}">
                  <a16:creationId xmlns:a16="http://schemas.microsoft.com/office/drawing/2014/main" id="{4FA1FF26-E93D-4FC5-8E57-4179A95695A1}"/>
                </a:ext>
              </a:extLst>
            </p:cNvPr>
            <p:cNvSpPr/>
            <p:nvPr/>
          </p:nvSpPr>
          <p:spPr>
            <a:xfrm>
              <a:off x="8257712" y="1582603"/>
              <a:ext cx="57150" cy="122372"/>
            </a:xfrm>
            <a:prstGeom prst="chevron">
              <a:avLst>
                <a:gd name="adj" fmla="val 50000"/>
              </a:avLst>
            </a:prstGeom>
            <a:solidFill>
              <a:srgbClr val="595959"/>
            </a:solidFill>
            <a:ln w="25400" cap="flat" cmpd="sng">
              <a:solidFill>
                <a:srgbClr val="FFB08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" name="Google Shape;1883;p26">
            <a:extLst>
              <a:ext uri="{FF2B5EF4-FFF2-40B4-BE49-F238E27FC236}">
                <a16:creationId xmlns:a16="http://schemas.microsoft.com/office/drawing/2014/main" id="{C3824428-099D-4860-B45D-C2E9757F517A}"/>
              </a:ext>
            </a:extLst>
          </p:cNvPr>
          <p:cNvSpPr txBox="1"/>
          <p:nvPr/>
        </p:nvSpPr>
        <p:spPr>
          <a:xfrm>
            <a:off x="442911" y="1116132"/>
            <a:ext cx="301466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l-GR" sz="1200" b="1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Οργανόγραμμα ΔιΔιΕΠ</a:t>
            </a:r>
            <a:endParaRPr lang="el-GR" sz="1200" dirty="0"/>
          </a:p>
        </p:txBody>
      </p:sp>
      <p:sp>
        <p:nvSpPr>
          <p:cNvPr id="37" name="Google Shape;1987;p27">
            <a:extLst>
              <a:ext uri="{FF2B5EF4-FFF2-40B4-BE49-F238E27FC236}">
                <a16:creationId xmlns:a16="http://schemas.microsoft.com/office/drawing/2014/main" id="{D822FF41-3131-4AEA-BCE9-67F6FB406421}"/>
              </a:ext>
            </a:extLst>
          </p:cNvPr>
          <p:cNvSpPr/>
          <p:nvPr/>
        </p:nvSpPr>
        <p:spPr>
          <a:xfrm>
            <a:off x="1080437" y="2624095"/>
            <a:ext cx="2377992" cy="60488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50"/>
              <a:buFont typeface="Arial"/>
              <a:buNone/>
              <a:tabLst/>
              <a:defRPr/>
            </a:pPr>
            <a:r>
              <a:rPr kumimoji="0" lang="el-GR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Τμήμα Α’ Σχεδιασμού και Αξιολόγησης Εθνικού Προγράμματος Ανάπτυξης ΕΠΑ</a:t>
            </a:r>
            <a:endParaRPr kumimoji="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8" name="Google Shape;1990;p27">
            <a:extLst>
              <a:ext uri="{FF2B5EF4-FFF2-40B4-BE49-F238E27FC236}">
                <a16:creationId xmlns:a16="http://schemas.microsoft.com/office/drawing/2014/main" id="{73EBB752-4C18-4C25-BD74-38D7A4FC6DB0}"/>
              </a:ext>
            </a:extLst>
          </p:cNvPr>
          <p:cNvSpPr/>
          <p:nvPr/>
        </p:nvSpPr>
        <p:spPr>
          <a:xfrm>
            <a:off x="1083121" y="3414215"/>
            <a:ext cx="2375308" cy="510703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50"/>
              <a:buFont typeface="Arial"/>
              <a:buNone/>
              <a:tabLst/>
              <a:defRPr/>
            </a:pPr>
            <a:r>
              <a:rPr kumimoji="0" lang="el-GR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Τμήμα Β’ Παρακολούθησης και Ελέγχου Εθνικού Προγράμματος Ανάπτυξης</a:t>
            </a:r>
            <a:endParaRPr kumimoji="0" sz="900" b="1" i="0" u="none" strike="noStrike" kern="0" cap="none" spc="0" normalizeH="0" baseline="3000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2002;p27">
            <a:extLst>
              <a:ext uri="{FF2B5EF4-FFF2-40B4-BE49-F238E27FC236}">
                <a16:creationId xmlns:a16="http://schemas.microsoft.com/office/drawing/2014/main" id="{3272D623-3A72-4E8C-BAFB-D38E29B80A5D}"/>
              </a:ext>
            </a:extLst>
          </p:cNvPr>
          <p:cNvSpPr/>
          <p:nvPr/>
        </p:nvSpPr>
        <p:spPr>
          <a:xfrm>
            <a:off x="1090047" y="4712757"/>
            <a:ext cx="2367737" cy="46745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50"/>
              <a:buFont typeface="Arial"/>
              <a:buNone/>
              <a:tabLst/>
              <a:defRPr/>
            </a:pPr>
            <a:r>
              <a:rPr kumimoji="0" lang="el-GR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Τμήμα Δ’ Σχεδιασμού και Αξιολόγησης Προγραμμάτων Ανάπτυξης Υπουργείου</a:t>
            </a:r>
            <a:endParaRPr kumimoji="0" sz="900" b="1" i="0" u="none" strike="noStrike" kern="0" cap="none" spc="0" normalizeH="0" baseline="3000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2021;p27">
            <a:extLst>
              <a:ext uri="{FF2B5EF4-FFF2-40B4-BE49-F238E27FC236}">
                <a16:creationId xmlns:a16="http://schemas.microsoft.com/office/drawing/2014/main" id="{EBBC743C-1D35-4C0C-8B36-66638250BE3D}"/>
              </a:ext>
            </a:extLst>
          </p:cNvPr>
          <p:cNvSpPr/>
          <p:nvPr/>
        </p:nvSpPr>
        <p:spPr>
          <a:xfrm>
            <a:off x="1090691" y="4089186"/>
            <a:ext cx="2367737" cy="467459"/>
          </a:xfrm>
          <a:prstGeom prst="rect">
            <a:avLst/>
          </a:prstGeom>
          <a:solidFill>
            <a:schemeClr val="bg2">
              <a:lumMod val="50000"/>
            </a:schemeClr>
          </a:solidFill>
          <a:ln w="12700">
            <a:noFill/>
            <a:prstDash val="sysDot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50"/>
              <a:buFont typeface="Arial"/>
              <a:buNone/>
              <a:tabLst/>
              <a:defRPr/>
            </a:pPr>
            <a:r>
              <a:rPr kumimoji="0" lang="el-GR" sz="1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Τμήμα Γ΄ Τεχνικής Βοήθειας και Υποστήριξης </a:t>
            </a:r>
            <a:endParaRPr kumimoji="0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cxnSp>
        <p:nvCxnSpPr>
          <p:cNvPr id="41" name="Google Shape;2025;p27">
            <a:extLst>
              <a:ext uri="{FF2B5EF4-FFF2-40B4-BE49-F238E27FC236}">
                <a16:creationId xmlns:a16="http://schemas.microsoft.com/office/drawing/2014/main" id="{E8B0FC62-FDEC-4ED4-8270-1A4BC7C4C493}"/>
              </a:ext>
            </a:extLst>
          </p:cNvPr>
          <p:cNvCxnSpPr>
            <a:cxnSpLocks/>
            <a:stCxn id="37" idx="1"/>
            <a:endCxn id="45" idx="1"/>
          </p:cNvCxnSpPr>
          <p:nvPr/>
        </p:nvCxnSpPr>
        <p:spPr>
          <a:xfrm rot="10800000">
            <a:off x="1080437" y="2042271"/>
            <a:ext cx="12700" cy="884269"/>
          </a:xfrm>
          <a:prstGeom prst="bentConnector3">
            <a:avLst>
              <a:gd name="adj1" fmla="val 1800000"/>
            </a:avLst>
          </a:prstGeom>
          <a:noFill/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2" name="Google Shape;2041;p27">
            <a:extLst>
              <a:ext uri="{FF2B5EF4-FFF2-40B4-BE49-F238E27FC236}">
                <a16:creationId xmlns:a16="http://schemas.microsoft.com/office/drawing/2014/main" id="{F52BF8A2-B89B-4450-AD5A-CF400D2DD86A}"/>
              </a:ext>
            </a:extLst>
          </p:cNvPr>
          <p:cNvSpPr/>
          <p:nvPr/>
        </p:nvSpPr>
        <p:spPr>
          <a:xfrm>
            <a:off x="999834" y="3324215"/>
            <a:ext cx="180000" cy="180000"/>
          </a:xfrm>
          <a:prstGeom prst="ellipse">
            <a:avLst/>
          </a:prstGeom>
          <a:solidFill>
            <a:srgbClr val="FFB086"/>
          </a:solidFill>
          <a:ln w="25400" cap="flat" cmpd="sng">
            <a:solidFill>
              <a:srgbClr val="FFB08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  <a:buFont typeface="Arial"/>
              <a:buNone/>
            </a:pPr>
            <a:r>
              <a:rPr lang="el-GR" sz="90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900" kern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2044;p27">
            <a:extLst>
              <a:ext uri="{FF2B5EF4-FFF2-40B4-BE49-F238E27FC236}">
                <a16:creationId xmlns:a16="http://schemas.microsoft.com/office/drawing/2014/main" id="{FE6AC2EA-3E72-4570-95FC-16EA0E361F4D}"/>
              </a:ext>
            </a:extLst>
          </p:cNvPr>
          <p:cNvSpPr/>
          <p:nvPr/>
        </p:nvSpPr>
        <p:spPr>
          <a:xfrm>
            <a:off x="999594" y="4022514"/>
            <a:ext cx="180000" cy="180000"/>
          </a:xfrm>
          <a:prstGeom prst="ellipse">
            <a:avLst/>
          </a:prstGeom>
          <a:solidFill>
            <a:srgbClr val="FFB086"/>
          </a:solidFill>
          <a:ln w="25400" cap="flat" cmpd="sng">
            <a:solidFill>
              <a:srgbClr val="FFB08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  <a:buFont typeface="Arial"/>
              <a:buNone/>
            </a:pPr>
            <a:r>
              <a:rPr lang="el-GR" sz="9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3</a:t>
            </a:r>
            <a:endParaRPr sz="1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4" name="Google Shape;2045;p27">
            <a:extLst>
              <a:ext uri="{FF2B5EF4-FFF2-40B4-BE49-F238E27FC236}">
                <a16:creationId xmlns:a16="http://schemas.microsoft.com/office/drawing/2014/main" id="{782CA598-E914-4F73-8CDB-767C14BC76AF}"/>
              </a:ext>
            </a:extLst>
          </p:cNvPr>
          <p:cNvSpPr/>
          <p:nvPr/>
        </p:nvSpPr>
        <p:spPr>
          <a:xfrm>
            <a:off x="992171" y="4617325"/>
            <a:ext cx="180000" cy="180000"/>
          </a:xfrm>
          <a:prstGeom prst="ellipse">
            <a:avLst/>
          </a:prstGeom>
          <a:solidFill>
            <a:srgbClr val="FFB086"/>
          </a:solidFill>
          <a:ln w="25400" cap="flat" cmpd="sng">
            <a:solidFill>
              <a:srgbClr val="FFB08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</a:pPr>
            <a:r>
              <a:rPr lang="el-GR" sz="9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4</a:t>
            </a:r>
            <a:endParaRPr sz="9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5" name="Google Shape;1992;p27">
            <a:extLst>
              <a:ext uri="{FF2B5EF4-FFF2-40B4-BE49-F238E27FC236}">
                <a16:creationId xmlns:a16="http://schemas.microsoft.com/office/drawing/2014/main" id="{E068ECAC-9595-47CD-9351-F310049544F1}"/>
              </a:ext>
            </a:extLst>
          </p:cNvPr>
          <p:cNvSpPr/>
          <p:nvPr/>
        </p:nvSpPr>
        <p:spPr>
          <a:xfrm>
            <a:off x="1080437" y="1751796"/>
            <a:ext cx="2377134" cy="580947"/>
          </a:xfrm>
          <a:prstGeom prst="rect">
            <a:avLst/>
          </a:prstGeom>
          <a:solidFill>
            <a:srgbClr val="D04A0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FFFFFF"/>
              </a:buClr>
              <a:buSzPts val="750"/>
              <a:buFont typeface="Arial"/>
              <a:buNone/>
            </a:pPr>
            <a:r>
              <a:rPr lang="el-GR" sz="2000" b="1" kern="0" baseline="300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ΔιΔιΕΠ</a:t>
            </a:r>
            <a:endParaRPr sz="2000" b="1" kern="0" baseline="300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2002;p27">
            <a:extLst>
              <a:ext uri="{FF2B5EF4-FFF2-40B4-BE49-F238E27FC236}">
                <a16:creationId xmlns:a16="http://schemas.microsoft.com/office/drawing/2014/main" id="{914F7D69-BDD2-4BF1-85C6-F9644B7F7C9D}"/>
              </a:ext>
            </a:extLst>
          </p:cNvPr>
          <p:cNvSpPr/>
          <p:nvPr/>
        </p:nvSpPr>
        <p:spPr>
          <a:xfrm>
            <a:off x="1089834" y="5322825"/>
            <a:ext cx="2367737" cy="46745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50"/>
              <a:buFont typeface="Arial"/>
              <a:buNone/>
              <a:tabLst/>
              <a:defRPr/>
            </a:pPr>
            <a:r>
              <a:rPr kumimoji="0" lang="el-GR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Τμήμα Ε’ Παρακολούθησης και Ελέγχου Προγραμμάτων Ανάπτυξης Υπουργείου</a:t>
            </a:r>
            <a:endParaRPr kumimoji="0" sz="900" b="1" i="0" u="none" strike="noStrike" kern="0" cap="none" spc="0" normalizeH="0" baseline="3000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2041;p27">
            <a:extLst>
              <a:ext uri="{FF2B5EF4-FFF2-40B4-BE49-F238E27FC236}">
                <a16:creationId xmlns:a16="http://schemas.microsoft.com/office/drawing/2014/main" id="{7D8E416E-136B-4467-A9D9-BE672EA8BCCB}"/>
              </a:ext>
            </a:extLst>
          </p:cNvPr>
          <p:cNvSpPr/>
          <p:nvPr/>
        </p:nvSpPr>
        <p:spPr>
          <a:xfrm>
            <a:off x="999834" y="2517976"/>
            <a:ext cx="180000" cy="180000"/>
          </a:xfrm>
          <a:prstGeom prst="ellipse">
            <a:avLst/>
          </a:prstGeom>
          <a:solidFill>
            <a:srgbClr val="FFB086"/>
          </a:solidFill>
          <a:ln w="25400" cap="flat" cmpd="sng">
            <a:solidFill>
              <a:srgbClr val="FFB08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  <a:buFont typeface="Arial"/>
              <a:buNone/>
            </a:pPr>
            <a:r>
              <a:rPr lang="el-GR" sz="90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900" kern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2045;p27">
            <a:extLst>
              <a:ext uri="{FF2B5EF4-FFF2-40B4-BE49-F238E27FC236}">
                <a16:creationId xmlns:a16="http://schemas.microsoft.com/office/drawing/2014/main" id="{71B3E1A7-DC87-47AC-B4AA-A6DE367889EC}"/>
              </a:ext>
            </a:extLst>
          </p:cNvPr>
          <p:cNvSpPr/>
          <p:nvPr/>
        </p:nvSpPr>
        <p:spPr>
          <a:xfrm>
            <a:off x="999834" y="5219777"/>
            <a:ext cx="180000" cy="180000"/>
          </a:xfrm>
          <a:prstGeom prst="ellipse">
            <a:avLst/>
          </a:prstGeom>
          <a:solidFill>
            <a:srgbClr val="FFB086"/>
          </a:solidFill>
          <a:ln w="25400" cap="flat" cmpd="sng">
            <a:solidFill>
              <a:srgbClr val="FFB08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</a:pPr>
            <a:r>
              <a:rPr lang="el-GR" sz="9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5</a:t>
            </a:r>
            <a:endParaRPr sz="9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9" name="Google Shape;2047;p27">
            <a:extLst>
              <a:ext uri="{FF2B5EF4-FFF2-40B4-BE49-F238E27FC236}">
                <a16:creationId xmlns:a16="http://schemas.microsoft.com/office/drawing/2014/main" id="{A794B0FF-1FF9-4167-993A-D15E258A4511}"/>
              </a:ext>
            </a:extLst>
          </p:cNvPr>
          <p:cNvSpPr/>
          <p:nvPr/>
        </p:nvSpPr>
        <p:spPr>
          <a:xfrm>
            <a:off x="999834" y="4613390"/>
            <a:ext cx="2521784" cy="1228271"/>
          </a:xfrm>
          <a:prstGeom prst="rect">
            <a:avLst/>
          </a:prstGeom>
          <a:solidFill>
            <a:srgbClr val="F2F2F2">
              <a:alpha val="64000"/>
            </a:srgbClr>
          </a:solidFill>
          <a:ln w="25400" cap="flat" cmpd="sng">
            <a:solidFill>
              <a:srgbClr val="F2F2F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400"/>
              <a:buFont typeface="Arial"/>
              <a:buNone/>
            </a:pPr>
            <a:endParaRPr sz="1400" kern="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1" name="Google Shape;2025;p27">
            <a:extLst>
              <a:ext uri="{FF2B5EF4-FFF2-40B4-BE49-F238E27FC236}">
                <a16:creationId xmlns:a16="http://schemas.microsoft.com/office/drawing/2014/main" id="{7E23C611-464A-4294-A6CA-133D5F249A3E}"/>
              </a:ext>
            </a:extLst>
          </p:cNvPr>
          <p:cNvCxnSpPr>
            <a:cxnSpLocks/>
            <a:stCxn id="38" idx="1"/>
            <a:endCxn id="45" idx="1"/>
          </p:cNvCxnSpPr>
          <p:nvPr/>
        </p:nvCxnSpPr>
        <p:spPr>
          <a:xfrm rot="10800000">
            <a:off x="1080437" y="2042271"/>
            <a:ext cx="2684" cy="1627297"/>
          </a:xfrm>
          <a:prstGeom prst="bentConnector3">
            <a:avLst>
              <a:gd name="adj1" fmla="val 8617139"/>
            </a:avLst>
          </a:prstGeom>
          <a:noFill/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2" name="Google Shape;2025;p27">
            <a:extLst>
              <a:ext uri="{FF2B5EF4-FFF2-40B4-BE49-F238E27FC236}">
                <a16:creationId xmlns:a16="http://schemas.microsoft.com/office/drawing/2014/main" id="{3FDB9D86-97D8-4E7B-B08C-87756DAC7175}"/>
              </a:ext>
            </a:extLst>
          </p:cNvPr>
          <p:cNvCxnSpPr>
            <a:cxnSpLocks/>
            <a:stCxn id="40" idx="1"/>
            <a:endCxn id="45" idx="1"/>
          </p:cNvCxnSpPr>
          <p:nvPr/>
        </p:nvCxnSpPr>
        <p:spPr>
          <a:xfrm rot="10800000">
            <a:off x="1080437" y="2042270"/>
            <a:ext cx="10254" cy="2280646"/>
          </a:xfrm>
          <a:prstGeom prst="bentConnector3">
            <a:avLst>
              <a:gd name="adj1" fmla="val 2329374"/>
            </a:avLst>
          </a:prstGeom>
          <a:noFill/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3" name="Google Shape;2025;p27">
            <a:extLst>
              <a:ext uri="{FF2B5EF4-FFF2-40B4-BE49-F238E27FC236}">
                <a16:creationId xmlns:a16="http://schemas.microsoft.com/office/drawing/2014/main" id="{5129ACAB-067F-4E30-92BA-EDC28B994394}"/>
              </a:ext>
            </a:extLst>
          </p:cNvPr>
          <p:cNvCxnSpPr>
            <a:cxnSpLocks/>
            <a:stCxn id="39" idx="1"/>
            <a:endCxn id="45" idx="1"/>
          </p:cNvCxnSpPr>
          <p:nvPr/>
        </p:nvCxnSpPr>
        <p:spPr>
          <a:xfrm rot="10800000">
            <a:off x="1080437" y="2042271"/>
            <a:ext cx="9610" cy="2904217"/>
          </a:xfrm>
          <a:prstGeom prst="bentConnector3">
            <a:avLst>
              <a:gd name="adj1" fmla="val 2478772"/>
            </a:avLst>
          </a:prstGeom>
          <a:noFill/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4" name="Google Shape;2025;p27">
            <a:extLst>
              <a:ext uri="{FF2B5EF4-FFF2-40B4-BE49-F238E27FC236}">
                <a16:creationId xmlns:a16="http://schemas.microsoft.com/office/drawing/2014/main" id="{C2F70FC6-E512-4BD8-B199-4578F4F88CE4}"/>
              </a:ext>
            </a:extLst>
          </p:cNvPr>
          <p:cNvCxnSpPr>
            <a:cxnSpLocks/>
            <a:stCxn id="46" idx="1"/>
            <a:endCxn id="45" idx="1"/>
          </p:cNvCxnSpPr>
          <p:nvPr/>
        </p:nvCxnSpPr>
        <p:spPr>
          <a:xfrm rot="10800000">
            <a:off x="1080438" y="2042271"/>
            <a:ext cx="9397" cy="3514285"/>
          </a:xfrm>
          <a:prstGeom prst="bentConnector3">
            <a:avLst>
              <a:gd name="adj1" fmla="val 2532691"/>
            </a:avLst>
          </a:prstGeom>
          <a:noFill/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5" name="Google Shape;2047;p27">
            <a:extLst>
              <a:ext uri="{FF2B5EF4-FFF2-40B4-BE49-F238E27FC236}">
                <a16:creationId xmlns:a16="http://schemas.microsoft.com/office/drawing/2014/main" id="{290BB059-F212-415A-AC10-5DEF0D2F722D}"/>
              </a:ext>
            </a:extLst>
          </p:cNvPr>
          <p:cNvSpPr/>
          <p:nvPr/>
        </p:nvSpPr>
        <p:spPr>
          <a:xfrm>
            <a:off x="1008054" y="2489234"/>
            <a:ext cx="2521784" cy="1476535"/>
          </a:xfrm>
          <a:prstGeom prst="rect">
            <a:avLst/>
          </a:prstGeom>
          <a:solidFill>
            <a:srgbClr val="F2F2F2">
              <a:alpha val="64000"/>
            </a:srgbClr>
          </a:solidFill>
          <a:ln w="25400" cap="flat" cmpd="sng">
            <a:solidFill>
              <a:srgbClr val="F2F2F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400"/>
              <a:buFont typeface="Arial"/>
              <a:buNone/>
            </a:pPr>
            <a:endParaRPr sz="1400" kern="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6" name="Picture 32">
            <a:extLst>
              <a:ext uri="{FF2B5EF4-FFF2-40B4-BE49-F238E27FC236}">
                <a16:creationId xmlns:a16="http://schemas.microsoft.com/office/drawing/2014/main" id="{88EBF767-E687-4A0F-8159-0B5BB892F9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5915" y="6232062"/>
            <a:ext cx="1076325" cy="54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8187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50BD3DB5-D38F-484C-8591-D7F68FDA8BDD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3"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50BD3DB5-D38F-484C-8591-D7F68FDA8B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Google Shape;1971;p27">
            <a:extLst>
              <a:ext uri="{FF2B5EF4-FFF2-40B4-BE49-F238E27FC236}">
                <a16:creationId xmlns:a16="http://schemas.microsoft.com/office/drawing/2014/main" id="{348F45F4-B6E6-4C1C-87E5-A48228D74CCE}"/>
              </a:ext>
            </a:extLst>
          </p:cNvPr>
          <p:cNvSpPr txBox="1">
            <a:spLocks/>
          </p:cNvSpPr>
          <p:nvPr/>
        </p:nvSpPr>
        <p:spPr>
          <a:xfrm>
            <a:off x="577200" y="284192"/>
            <a:ext cx="11306175" cy="6512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Georgia"/>
              <a:buNone/>
              <a:defRPr sz="2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Georgia"/>
              <a:buNone/>
              <a:tabLst/>
              <a:defRPr/>
            </a:pPr>
            <a:r>
              <a:rPr lang="el-GR" sz="2000" kern="0" dirty="0">
                <a:solidFill>
                  <a:srgbClr val="000000"/>
                </a:solidFill>
              </a:rPr>
              <a:t>Β. Ο ρόλος της </a:t>
            </a:r>
            <a:r>
              <a:rPr lang="el-GR" sz="2000" kern="0" dirty="0" err="1">
                <a:solidFill>
                  <a:srgbClr val="000000"/>
                </a:solidFill>
              </a:rPr>
              <a:t>ΔιΔιΕπ</a:t>
            </a:r>
            <a:r>
              <a:rPr lang="el-GR" sz="2000" kern="0" dirty="0">
                <a:solidFill>
                  <a:srgbClr val="000000"/>
                </a:solidFill>
              </a:rPr>
              <a:t> ως ΥΔ του ΤΠΑ ΥΠΑΝΕΠ εξυπηρετείται από τα τμήματα Δ’ και Ε’, ενώ το τμήμα Γ’ παρέχει οριζόντια υποστήριξη</a:t>
            </a:r>
            <a:endParaRPr kumimoji="0" lang="el-GR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sym typeface="Georgia"/>
            </a:endParaRPr>
          </a:p>
        </p:txBody>
      </p:sp>
      <p:sp>
        <p:nvSpPr>
          <p:cNvPr id="64" name="Google Shape;1978;p27">
            <a:extLst>
              <a:ext uri="{FF2B5EF4-FFF2-40B4-BE49-F238E27FC236}">
                <a16:creationId xmlns:a16="http://schemas.microsoft.com/office/drawing/2014/main" id="{31940E15-A5F1-493A-8075-B735E9C9B52B}"/>
              </a:ext>
            </a:extLst>
          </p:cNvPr>
          <p:cNvSpPr/>
          <p:nvPr/>
        </p:nvSpPr>
        <p:spPr>
          <a:xfrm>
            <a:off x="4648199" y="1752600"/>
            <a:ext cx="7113256" cy="4195439"/>
          </a:xfrm>
          <a:prstGeom prst="rect">
            <a:avLst/>
          </a:prstGeom>
          <a:solidFill>
            <a:srgbClr val="F2F2F2"/>
          </a:solidFill>
          <a:ln w="25400" cap="flat" cmpd="sng">
            <a:solidFill>
              <a:srgbClr val="F2F2F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indent="-171450" algn="just">
              <a:lnSpc>
                <a:spcPct val="107000"/>
              </a:lnSpc>
              <a:spcBef>
                <a:spcPts val="600"/>
              </a:spcBef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Συμμετοχή στις διαδικασίες αναπτυξιακού προγραμματισμού για την </a:t>
            </a:r>
            <a:r>
              <a:rPr lang="el-GR" sz="100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κατάρτιση του ΕΠΑ</a:t>
            </a: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, ιδίως αναφορικά με τη </a:t>
            </a:r>
            <a:r>
              <a:rPr lang="el-GR" sz="100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διατύπωση προτάσεων στρατηγικής</a:t>
            </a: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, τον </a:t>
            </a:r>
            <a:r>
              <a:rPr lang="el-GR" sz="100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καθορισμό προτεραιοτήτων </a:t>
            </a: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και την </a:t>
            </a:r>
            <a:r>
              <a:rPr lang="el-GR" sz="100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κατανομή πόρων </a:t>
            </a: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για το πεδίο ευθύνης του Υπουργείου.</a:t>
            </a:r>
          </a:p>
          <a:p>
            <a:pPr marL="171450" indent="-171450" algn="just">
              <a:lnSpc>
                <a:spcPct val="107000"/>
              </a:lnSpc>
              <a:spcBef>
                <a:spcPts val="600"/>
              </a:spcBef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0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Κατάρτιση του ΤΠΑ</a:t>
            </a: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του Υπουργείου, με την εξειδίκευση στον τομέα ευθύνης του, των στόχων του αναπτυξιακού προγραμματισμού, που περιλαμβάνονται στο ΕΠΑ.</a:t>
            </a:r>
          </a:p>
          <a:p>
            <a:pPr marL="171450" indent="-171450" algn="just">
              <a:lnSpc>
                <a:spcPct val="107000"/>
              </a:lnSpc>
              <a:spcBef>
                <a:spcPts val="600"/>
              </a:spcBef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Μέριμνα για τη </a:t>
            </a:r>
            <a:r>
              <a:rPr lang="el-GR" sz="100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διενέργεια των διαδικασιών που απαιτούνται μέχρι την έγκρισή του ΤΠΑ</a:t>
            </a: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.</a:t>
            </a:r>
          </a:p>
          <a:p>
            <a:pPr marL="171450" indent="-171450" algn="just">
              <a:lnSpc>
                <a:spcPct val="107000"/>
              </a:lnSpc>
              <a:spcBef>
                <a:spcPts val="600"/>
              </a:spcBef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0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Αξιολόγηση της εφαρμογής και υλοποίησης </a:t>
            </a: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του ΤΠΑ και </a:t>
            </a:r>
            <a:r>
              <a:rPr lang="el-GR" sz="100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σύνταξη της έκθεσης ολοκλήρωσής</a:t>
            </a: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.</a:t>
            </a:r>
          </a:p>
          <a:p>
            <a:pPr marL="171450" indent="-171450" algn="just">
              <a:lnSpc>
                <a:spcPct val="107000"/>
              </a:lnSpc>
              <a:spcBef>
                <a:spcPts val="600"/>
              </a:spcBef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0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Κατάρτιση σχεδίου αναθεώρησης του ΤΠΑ</a:t>
            </a: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, και μέριμνα για τη διενέργεια των διαδικασιών, που απαιτούνται μέχρι την έγκρισή του. </a:t>
            </a:r>
          </a:p>
          <a:p>
            <a:pPr marL="171450" indent="-171450" algn="just">
              <a:lnSpc>
                <a:spcPct val="107000"/>
              </a:lnSpc>
              <a:spcBef>
                <a:spcPts val="600"/>
              </a:spcBef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0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Κατάρτιση Ειδικών Προγραμμάτων Ανάπτυξης του Υπουργείου</a:t>
            </a: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, που χρηματοδοτούνται από εθνικούς πόρους του ΠΔΕ, καθώς και εκείνων που εντάσσονται για χρηματοδότηση σε συλλογικές αποφάσεις του Υπουργείου.</a:t>
            </a:r>
          </a:p>
          <a:p>
            <a:pPr marL="171450" indent="-171450" algn="just">
              <a:lnSpc>
                <a:spcPct val="107000"/>
              </a:lnSpc>
              <a:spcBef>
                <a:spcPts val="600"/>
              </a:spcBef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Μέριμνα για τη </a:t>
            </a:r>
            <a:r>
              <a:rPr lang="el-GR" sz="100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δημοσιοποίηση και προβολή των δράσεων και των στόχων του ΤΠΑ </a:t>
            </a: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και των άλλων Ειδικών Προγραμμάτων Ανάπτυξης του Υπουργείου, που χρηματοδοτούνται από εθνικούς πόρους του ΠΔΕ. </a:t>
            </a:r>
          </a:p>
          <a:p>
            <a:pPr marL="171450" indent="-171450" algn="just">
              <a:lnSpc>
                <a:spcPct val="107000"/>
              </a:lnSpc>
              <a:spcBef>
                <a:spcPts val="600"/>
              </a:spcBef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0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Ενέργειες για την ενεργοποίηση του ΤΠΑ και των Ειδικών Προγραμμάτων Ανάπτυξης</a:t>
            </a: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, και  ένταξη έργων. </a:t>
            </a:r>
          </a:p>
          <a:p>
            <a:pPr marL="171450" indent="-171450" algn="just">
              <a:lnSpc>
                <a:spcPct val="107000"/>
              </a:lnSpc>
              <a:spcBef>
                <a:spcPts val="600"/>
              </a:spcBef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0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Κατάρτιση του σχεδίου αναθεώρησης των ανωτέρω προγραμμάτων</a:t>
            </a: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, καθώς και η μέριμνα για τη διενέργεια των διαδικασιών, που απαιτούνται μέχρι την έγκρισή τους.</a:t>
            </a:r>
          </a:p>
          <a:p>
            <a:pPr marL="171450" indent="-171450" algn="just">
              <a:lnSpc>
                <a:spcPct val="107000"/>
              </a:lnSpc>
              <a:spcBef>
                <a:spcPts val="600"/>
              </a:spcBef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0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Συνεργασία με τις Τεχνικές Γραμματείες </a:t>
            </a: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των Ειδικών Προγραμμάτων Ανάπτυξης.</a:t>
            </a:r>
          </a:p>
          <a:p>
            <a:pPr marL="171450" indent="-171450" algn="just">
              <a:lnSpc>
                <a:spcPct val="107000"/>
              </a:lnSpc>
              <a:spcBef>
                <a:spcPts val="600"/>
              </a:spcBef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Μέριμνα για τη </a:t>
            </a:r>
            <a:r>
              <a:rPr lang="el-GR" sz="100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συλλογή και έγκαιρη καταχώριση δεδομένων στο ΠΣ-ΕΠΑ</a:t>
            </a: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. </a:t>
            </a:r>
          </a:p>
          <a:p>
            <a:pPr marL="171450" indent="-171450" algn="just">
              <a:lnSpc>
                <a:spcPct val="107000"/>
              </a:lnSpc>
              <a:spcBef>
                <a:spcPts val="600"/>
              </a:spcBef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00" kern="0" dirty="0">
                <a:solidFill>
                  <a:srgbClr val="D04A02"/>
                </a:solidFill>
                <a:latin typeface="Arial"/>
                <a:cs typeface="Arial"/>
                <a:sym typeface="Arial"/>
              </a:rPr>
              <a:t>Σύνταξη των προδιαγραφών </a:t>
            </a:r>
            <a:r>
              <a:rPr lang="el-GR" sz="1000" kern="0" dirty="0">
                <a:latin typeface="Arial"/>
                <a:cs typeface="Arial"/>
                <a:sym typeface="Arial"/>
              </a:rPr>
              <a:t>για έργα Τεχνικής Βοήθειας</a:t>
            </a: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.</a:t>
            </a:r>
          </a:p>
        </p:txBody>
      </p:sp>
      <p:sp>
        <p:nvSpPr>
          <p:cNvPr id="120" name="Google Shape;2049;p27">
            <a:extLst>
              <a:ext uri="{FF2B5EF4-FFF2-40B4-BE49-F238E27FC236}">
                <a16:creationId xmlns:a16="http://schemas.microsoft.com/office/drawing/2014/main" id="{629BC06A-882D-412E-AB7B-AA81B79E8857}"/>
              </a:ext>
            </a:extLst>
          </p:cNvPr>
          <p:cNvSpPr txBox="1">
            <a:spLocks/>
          </p:cNvSpPr>
          <p:nvPr/>
        </p:nvSpPr>
        <p:spPr>
          <a:xfrm>
            <a:off x="9984295" y="6492240"/>
            <a:ext cx="1764793" cy="137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>
              <a:defRPr lang="el-GR"/>
            </a:defPPr>
            <a:lvl1pPr marL="0" marR="0" lvl="0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tabLst/>
              <a:defRPr/>
            </a:pPr>
            <a:fld id="{00000000-1234-1234-1234-123412341234}" type="slidenum">
              <a:rPr kumimoji="0" lang="en-US" sz="609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09"/>
                <a:buFont typeface="Arial"/>
                <a:buNone/>
                <a:tabLst/>
                <a:defRPr/>
              </a:pPr>
              <a:t>6</a:t>
            </a:fld>
            <a:endParaRPr kumimoji="0" lang="en-US" sz="609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cxnSp>
        <p:nvCxnSpPr>
          <p:cNvPr id="30" name="Google Shape;1882;p26">
            <a:extLst>
              <a:ext uri="{FF2B5EF4-FFF2-40B4-BE49-F238E27FC236}">
                <a16:creationId xmlns:a16="http://schemas.microsoft.com/office/drawing/2014/main" id="{5CE31246-98A6-4C7D-BC1E-02E30AB49D9A}"/>
              </a:ext>
            </a:extLst>
          </p:cNvPr>
          <p:cNvCxnSpPr/>
          <p:nvPr/>
        </p:nvCxnSpPr>
        <p:spPr>
          <a:xfrm>
            <a:off x="442911" y="1432652"/>
            <a:ext cx="11306174" cy="0"/>
          </a:xfrm>
          <a:prstGeom prst="straightConnector1">
            <a:avLst/>
          </a:prstGeom>
          <a:noFill/>
          <a:ln w="9525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1" name="Google Shape;1883;p26">
            <a:extLst>
              <a:ext uri="{FF2B5EF4-FFF2-40B4-BE49-F238E27FC236}">
                <a16:creationId xmlns:a16="http://schemas.microsoft.com/office/drawing/2014/main" id="{D9773CEF-E53F-4EEC-941E-5CDEDEEB30AF}"/>
              </a:ext>
            </a:extLst>
          </p:cNvPr>
          <p:cNvSpPr txBox="1"/>
          <p:nvPr/>
        </p:nvSpPr>
        <p:spPr>
          <a:xfrm>
            <a:off x="4648199" y="1107223"/>
            <a:ext cx="301466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Βασικ</a:t>
            </a:r>
            <a:r>
              <a:rPr lang="el-GR" sz="1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ές αρμοδιότητες</a:t>
            </a:r>
            <a:endParaRPr dirty="0"/>
          </a:p>
        </p:txBody>
      </p:sp>
      <p:grpSp>
        <p:nvGrpSpPr>
          <p:cNvPr id="32" name="Google Shape;1957;p26">
            <a:extLst>
              <a:ext uri="{FF2B5EF4-FFF2-40B4-BE49-F238E27FC236}">
                <a16:creationId xmlns:a16="http://schemas.microsoft.com/office/drawing/2014/main" id="{1DA4E328-14BB-41F8-AA8D-A9EB082D25F1}"/>
              </a:ext>
            </a:extLst>
          </p:cNvPr>
          <p:cNvGrpSpPr/>
          <p:nvPr/>
        </p:nvGrpSpPr>
        <p:grpSpPr>
          <a:xfrm>
            <a:off x="4124693" y="1374041"/>
            <a:ext cx="132887" cy="122372"/>
            <a:chOff x="8181975" y="1582603"/>
            <a:chExt cx="132887" cy="122372"/>
          </a:xfrm>
        </p:grpSpPr>
        <p:sp>
          <p:nvSpPr>
            <p:cNvPr id="33" name="Google Shape;1958;p26">
              <a:extLst>
                <a:ext uri="{FF2B5EF4-FFF2-40B4-BE49-F238E27FC236}">
                  <a16:creationId xmlns:a16="http://schemas.microsoft.com/office/drawing/2014/main" id="{1F64C808-6283-4513-A6A1-FB8A5A1C3F46}"/>
                </a:ext>
              </a:extLst>
            </p:cNvPr>
            <p:cNvSpPr/>
            <p:nvPr/>
          </p:nvSpPr>
          <p:spPr>
            <a:xfrm>
              <a:off x="8181975" y="1582603"/>
              <a:ext cx="57150" cy="122372"/>
            </a:xfrm>
            <a:prstGeom prst="chevron">
              <a:avLst>
                <a:gd name="adj" fmla="val 50000"/>
              </a:avLst>
            </a:prstGeom>
            <a:solidFill>
              <a:srgbClr val="595959"/>
            </a:solidFill>
            <a:ln w="25400" cap="flat" cmpd="sng">
              <a:solidFill>
                <a:srgbClr val="FFB08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1959;p26">
              <a:extLst>
                <a:ext uri="{FF2B5EF4-FFF2-40B4-BE49-F238E27FC236}">
                  <a16:creationId xmlns:a16="http://schemas.microsoft.com/office/drawing/2014/main" id="{8A4BD82D-E019-4184-8E78-B665C200E73D}"/>
                </a:ext>
              </a:extLst>
            </p:cNvPr>
            <p:cNvSpPr/>
            <p:nvPr/>
          </p:nvSpPr>
          <p:spPr>
            <a:xfrm>
              <a:off x="8257712" y="1582603"/>
              <a:ext cx="57150" cy="122372"/>
            </a:xfrm>
            <a:prstGeom prst="chevron">
              <a:avLst>
                <a:gd name="adj" fmla="val 50000"/>
              </a:avLst>
            </a:prstGeom>
            <a:solidFill>
              <a:srgbClr val="595959"/>
            </a:solidFill>
            <a:ln w="25400" cap="flat" cmpd="sng">
              <a:solidFill>
                <a:srgbClr val="FFB08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1883;p26">
            <a:extLst>
              <a:ext uri="{FF2B5EF4-FFF2-40B4-BE49-F238E27FC236}">
                <a16:creationId xmlns:a16="http://schemas.microsoft.com/office/drawing/2014/main" id="{4629F7BD-0464-4CF5-A0AE-4F26FA0B1CAB}"/>
              </a:ext>
            </a:extLst>
          </p:cNvPr>
          <p:cNvSpPr txBox="1"/>
          <p:nvPr/>
        </p:nvSpPr>
        <p:spPr>
          <a:xfrm>
            <a:off x="442911" y="1116132"/>
            <a:ext cx="301466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l-GR" sz="1200" b="1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Οργανόγραμμα ΔιΔιΕΠ</a:t>
            </a:r>
            <a:endParaRPr lang="el-GR" sz="1200" dirty="0"/>
          </a:p>
        </p:txBody>
      </p:sp>
      <p:sp>
        <p:nvSpPr>
          <p:cNvPr id="36" name="Google Shape;2044;p27">
            <a:extLst>
              <a:ext uri="{FF2B5EF4-FFF2-40B4-BE49-F238E27FC236}">
                <a16:creationId xmlns:a16="http://schemas.microsoft.com/office/drawing/2014/main" id="{3E25BED3-E25F-45AF-838E-16B2ACDB0745}"/>
              </a:ext>
            </a:extLst>
          </p:cNvPr>
          <p:cNvSpPr/>
          <p:nvPr/>
        </p:nvSpPr>
        <p:spPr>
          <a:xfrm>
            <a:off x="4501049" y="1652271"/>
            <a:ext cx="180000" cy="180000"/>
          </a:xfrm>
          <a:prstGeom prst="ellipse">
            <a:avLst/>
          </a:prstGeom>
          <a:solidFill>
            <a:srgbClr val="FFB086"/>
          </a:solidFill>
          <a:ln w="25400" cap="flat" cmpd="sng">
            <a:solidFill>
              <a:srgbClr val="FFB08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  <a:buFont typeface="Arial"/>
              <a:buNone/>
            </a:pPr>
            <a:r>
              <a:rPr lang="el-GR" sz="9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4</a:t>
            </a:r>
            <a:endParaRPr sz="1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7" name="Google Shape;1987;p27">
            <a:extLst>
              <a:ext uri="{FF2B5EF4-FFF2-40B4-BE49-F238E27FC236}">
                <a16:creationId xmlns:a16="http://schemas.microsoft.com/office/drawing/2014/main" id="{503445A8-BE74-4BEB-BC1F-9AE38A44346D}"/>
              </a:ext>
            </a:extLst>
          </p:cNvPr>
          <p:cNvSpPr/>
          <p:nvPr/>
        </p:nvSpPr>
        <p:spPr>
          <a:xfrm>
            <a:off x="1080437" y="2624095"/>
            <a:ext cx="2377992" cy="60488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50"/>
              <a:buFont typeface="Arial"/>
              <a:buNone/>
              <a:tabLst/>
              <a:defRPr/>
            </a:pPr>
            <a:r>
              <a:rPr kumimoji="0" lang="el-GR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Τμήμα Α’ Σχεδιασμού και Αξιολόγησης Εθνικού Προγράμματος Ανάπτυξης ΕΠΑ</a:t>
            </a:r>
            <a:endParaRPr kumimoji="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8" name="Google Shape;1990;p27">
            <a:extLst>
              <a:ext uri="{FF2B5EF4-FFF2-40B4-BE49-F238E27FC236}">
                <a16:creationId xmlns:a16="http://schemas.microsoft.com/office/drawing/2014/main" id="{47552A9C-C6CD-451C-A348-793931D26088}"/>
              </a:ext>
            </a:extLst>
          </p:cNvPr>
          <p:cNvSpPr/>
          <p:nvPr/>
        </p:nvSpPr>
        <p:spPr>
          <a:xfrm>
            <a:off x="1083121" y="3414215"/>
            <a:ext cx="2375308" cy="510703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50"/>
              <a:buFont typeface="Arial"/>
              <a:buNone/>
              <a:tabLst/>
              <a:defRPr/>
            </a:pPr>
            <a:r>
              <a:rPr kumimoji="0" lang="el-GR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Τμήμα Β’ Παρακολούθησης και Ελέγχου Εθνικού Προγράμματος Ανάπτυξης</a:t>
            </a:r>
            <a:endParaRPr kumimoji="0" sz="900" b="1" i="0" u="none" strike="noStrike" kern="0" cap="none" spc="0" normalizeH="0" baseline="3000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2002;p27">
            <a:extLst>
              <a:ext uri="{FF2B5EF4-FFF2-40B4-BE49-F238E27FC236}">
                <a16:creationId xmlns:a16="http://schemas.microsoft.com/office/drawing/2014/main" id="{DD6E5DF9-979A-46A0-9292-F1EC2AF37641}"/>
              </a:ext>
            </a:extLst>
          </p:cNvPr>
          <p:cNvSpPr/>
          <p:nvPr/>
        </p:nvSpPr>
        <p:spPr>
          <a:xfrm>
            <a:off x="1090047" y="4712757"/>
            <a:ext cx="2367737" cy="46745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50"/>
              <a:buFont typeface="Arial"/>
              <a:buNone/>
              <a:tabLst/>
              <a:defRPr/>
            </a:pPr>
            <a:r>
              <a:rPr kumimoji="0" lang="el-GR" sz="1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Τμήμα Δ’ Σχεδιασμού και Αξιολόγησης Προγραμμάτων Ανάπτυξης Υπουργείου</a:t>
            </a:r>
            <a:endParaRPr kumimoji="0" sz="1000" b="1" i="0" u="none" strike="noStrike" kern="0" cap="none" spc="0" normalizeH="0" baseline="3000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2021;p27">
            <a:extLst>
              <a:ext uri="{FF2B5EF4-FFF2-40B4-BE49-F238E27FC236}">
                <a16:creationId xmlns:a16="http://schemas.microsoft.com/office/drawing/2014/main" id="{3FCB85A2-CEB4-44F3-B2B5-B07530DBA7DB}"/>
              </a:ext>
            </a:extLst>
          </p:cNvPr>
          <p:cNvSpPr/>
          <p:nvPr/>
        </p:nvSpPr>
        <p:spPr>
          <a:xfrm>
            <a:off x="1090691" y="4089186"/>
            <a:ext cx="2367737" cy="467459"/>
          </a:xfrm>
          <a:prstGeom prst="rect">
            <a:avLst/>
          </a:prstGeom>
          <a:solidFill>
            <a:schemeClr val="bg2">
              <a:lumMod val="50000"/>
            </a:schemeClr>
          </a:solidFill>
          <a:ln w="12700">
            <a:noFill/>
            <a:prstDash val="sysDot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50"/>
              <a:buFont typeface="Arial"/>
              <a:buNone/>
              <a:tabLst/>
              <a:defRPr/>
            </a:pPr>
            <a:r>
              <a:rPr kumimoji="0" lang="el-GR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Τμήμα Γ΄ Τεχνικής Βοήθειας και Υποστήριξης </a:t>
            </a:r>
            <a:endParaRPr kumimoji="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cxnSp>
        <p:nvCxnSpPr>
          <p:cNvPr id="41" name="Google Shape;2025;p27">
            <a:extLst>
              <a:ext uri="{FF2B5EF4-FFF2-40B4-BE49-F238E27FC236}">
                <a16:creationId xmlns:a16="http://schemas.microsoft.com/office/drawing/2014/main" id="{20DF2604-E893-493A-B1FA-9A4BFB43FE3F}"/>
              </a:ext>
            </a:extLst>
          </p:cNvPr>
          <p:cNvCxnSpPr>
            <a:cxnSpLocks/>
            <a:stCxn id="37" idx="1"/>
            <a:endCxn id="65" idx="1"/>
          </p:cNvCxnSpPr>
          <p:nvPr/>
        </p:nvCxnSpPr>
        <p:spPr>
          <a:xfrm rot="10800000">
            <a:off x="1080437" y="2042271"/>
            <a:ext cx="12700" cy="884269"/>
          </a:xfrm>
          <a:prstGeom prst="bentConnector3">
            <a:avLst>
              <a:gd name="adj1" fmla="val 1800000"/>
            </a:avLst>
          </a:prstGeom>
          <a:noFill/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2" name="Google Shape;2041;p27">
            <a:extLst>
              <a:ext uri="{FF2B5EF4-FFF2-40B4-BE49-F238E27FC236}">
                <a16:creationId xmlns:a16="http://schemas.microsoft.com/office/drawing/2014/main" id="{C425A910-7422-4B43-B31E-B6226507A588}"/>
              </a:ext>
            </a:extLst>
          </p:cNvPr>
          <p:cNvSpPr/>
          <p:nvPr/>
        </p:nvSpPr>
        <p:spPr>
          <a:xfrm>
            <a:off x="999834" y="3324215"/>
            <a:ext cx="180000" cy="180000"/>
          </a:xfrm>
          <a:prstGeom prst="ellipse">
            <a:avLst/>
          </a:prstGeom>
          <a:solidFill>
            <a:srgbClr val="FFB086"/>
          </a:solidFill>
          <a:ln w="25400" cap="flat" cmpd="sng">
            <a:solidFill>
              <a:srgbClr val="FFB08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  <a:buFont typeface="Arial"/>
              <a:buNone/>
            </a:pPr>
            <a:r>
              <a:rPr lang="el-GR" sz="90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900" kern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2044;p27">
            <a:extLst>
              <a:ext uri="{FF2B5EF4-FFF2-40B4-BE49-F238E27FC236}">
                <a16:creationId xmlns:a16="http://schemas.microsoft.com/office/drawing/2014/main" id="{B1D98FCB-A8BA-4A4B-BB9F-64B4EC6E3796}"/>
              </a:ext>
            </a:extLst>
          </p:cNvPr>
          <p:cNvSpPr/>
          <p:nvPr/>
        </p:nvSpPr>
        <p:spPr>
          <a:xfrm>
            <a:off x="1009754" y="4022514"/>
            <a:ext cx="180000" cy="180000"/>
          </a:xfrm>
          <a:prstGeom prst="ellipse">
            <a:avLst/>
          </a:prstGeom>
          <a:solidFill>
            <a:srgbClr val="FFB086"/>
          </a:solidFill>
          <a:ln w="25400" cap="flat" cmpd="sng">
            <a:solidFill>
              <a:srgbClr val="FFB08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  <a:buFont typeface="Arial"/>
              <a:buNone/>
            </a:pPr>
            <a:r>
              <a:rPr lang="el-GR" sz="9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3</a:t>
            </a:r>
            <a:endParaRPr sz="1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4" name="Google Shape;2045;p27">
            <a:extLst>
              <a:ext uri="{FF2B5EF4-FFF2-40B4-BE49-F238E27FC236}">
                <a16:creationId xmlns:a16="http://schemas.microsoft.com/office/drawing/2014/main" id="{4F3489E1-0C50-4419-AC83-91D2CE888ED3}"/>
              </a:ext>
            </a:extLst>
          </p:cNvPr>
          <p:cNvSpPr/>
          <p:nvPr/>
        </p:nvSpPr>
        <p:spPr>
          <a:xfrm>
            <a:off x="992171" y="4617325"/>
            <a:ext cx="180000" cy="180000"/>
          </a:xfrm>
          <a:prstGeom prst="ellipse">
            <a:avLst/>
          </a:prstGeom>
          <a:solidFill>
            <a:srgbClr val="FFB086"/>
          </a:solidFill>
          <a:ln w="25400" cap="flat" cmpd="sng">
            <a:solidFill>
              <a:srgbClr val="FFB08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</a:pPr>
            <a:r>
              <a:rPr lang="el-GR" sz="9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4</a:t>
            </a:r>
            <a:endParaRPr sz="9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5" name="Google Shape;1992;p27">
            <a:extLst>
              <a:ext uri="{FF2B5EF4-FFF2-40B4-BE49-F238E27FC236}">
                <a16:creationId xmlns:a16="http://schemas.microsoft.com/office/drawing/2014/main" id="{183E8074-0BA7-4936-91CC-F0E827FDCBDE}"/>
              </a:ext>
            </a:extLst>
          </p:cNvPr>
          <p:cNvSpPr/>
          <p:nvPr/>
        </p:nvSpPr>
        <p:spPr>
          <a:xfrm>
            <a:off x="1080437" y="1751796"/>
            <a:ext cx="2377134" cy="580947"/>
          </a:xfrm>
          <a:prstGeom prst="rect">
            <a:avLst/>
          </a:prstGeom>
          <a:solidFill>
            <a:srgbClr val="D04A0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FFFFFF"/>
              </a:buClr>
              <a:buSzPts val="750"/>
              <a:buFont typeface="Arial"/>
              <a:buNone/>
            </a:pPr>
            <a:r>
              <a:rPr lang="el-GR" sz="2000" b="1" kern="0" baseline="300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ΔιΔιΕΠ</a:t>
            </a:r>
            <a:endParaRPr sz="2000" b="1" kern="0" baseline="300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2002;p27">
            <a:extLst>
              <a:ext uri="{FF2B5EF4-FFF2-40B4-BE49-F238E27FC236}">
                <a16:creationId xmlns:a16="http://schemas.microsoft.com/office/drawing/2014/main" id="{4F332CBC-EFBD-45ED-A1E0-3AAB0E5A3491}"/>
              </a:ext>
            </a:extLst>
          </p:cNvPr>
          <p:cNvSpPr/>
          <p:nvPr/>
        </p:nvSpPr>
        <p:spPr>
          <a:xfrm>
            <a:off x="1089834" y="5322825"/>
            <a:ext cx="2367737" cy="46745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50"/>
              <a:buFont typeface="Arial"/>
              <a:buNone/>
              <a:tabLst/>
              <a:defRPr/>
            </a:pPr>
            <a:r>
              <a:rPr kumimoji="0" lang="el-GR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Τμήμα Ε’ Παρακολούθησης και Ελέγχου Προγραμμάτων Ανάπτυξης Υπουργείου</a:t>
            </a:r>
            <a:endParaRPr kumimoji="0" sz="900" b="1" i="0" u="none" strike="noStrike" kern="0" cap="none" spc="0" normalizeH="0" baseline="3000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2041;p27">
            <a:extLst>
              <a:ext uri="{FF2B5EF4-FFF2-40B4-BE49-F238E27FC236}">
                <a16:creationId xmlns:a16="http://schemas.microsoft.com/office/drawing/2014/main" id="{A500B380-9D8B-4267-93F3-B1A7E42EA802}"/>
              </a:ext>
            </a:extLst>
          </p:cNvPr>
          <p:cNvSpPr/>
          <p:nvPr/>
        </p:nvSpPr>
        <p:spPr>
          <a:xfrm>
            <a:off x="999834" y="2517976"/>
            <a:ext cx="180000" cy="180000"/>
          </a:xfrm>
          <a:prstGeom prst="ellipse">
            <a:avLst/>
          </a:prstGeom>
          <a:solidFill>
            <a:srgbClr val="FFB086"/>
          </a:solidFill>
          <a:ln w="25400" cap="flat" cmpd="sng">
            <a:solidFill>
              <a:srgbClr val="FFB08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  <a:buFont typeface="Arial"/>
              <a:buNone/>
            </a:pPr>
            <a:r>
              <a:rPr lang="el-GR" sz="90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900" kern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2045;p27">
            <a:extLst>
              <a:ext uri="{FF2B5EF4-FFF2-40B4-BE49-F238E27FC236}">
                <a16:creationId xmlns:a16="http://schemas.microsoft.com/office/drawing/2014/main" id="{9AA91FFF-CC6E-4405-A333-5B0B622BFEC1}"/>
              </a:ext>
            </a:extLst>
          </p:cNvPr>
          <p:cNvSpPr/>
          <p:nvPr/>
        </p:nvSpPr>
        <p:spPr>
          <a:xfrm>
            <a:off x="999834" y="5219777"/>
            <a:ext cx="180000" cy="180000"/>
          </a:xfrm>
          <a:prstGeom prst="ellipse">
            <a:avLst/>
          </a:prstGeom>
          <a:solidFill>
            <a:srgbClr val="FFB086"/>
          </a:solidFill>
          <a:ln w="25400" cap="flat" cmpd="sng">
            <a:solidFill>
              <a:srgbClr val="FFB08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</a:pPr>
            <a:r>
              <a:rPr lang="el-GR" sz="9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5</a:t>
            </a:r>
            <a:endParaRPr sz="9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70" name="Google Shape;2047;p27">
            <a:extLst>
              <a:ext uri="{FF2B5EF4-FFF2-40B4-BE49-F238E27FC236}">
                <a16:creationId xmlns:a16="http://schemas.microsoft.com/office/drawing/2014/main" id="{67967DB6-E38A-481B-B8BC-6307ADCF087B}"/>
              </a:ext>
            </a:extLst>
          </p:cNvPr>
          <p:cNvSpPr/>
          <p:nvPr/>
        </p:nvSpPr>
        <p:spPr>
          <a:xfrm>
            <a:off x="999834" y="5219777"/>
            <a:ext cx="2521784" cy="621884"/>
          </a:xfrm>
          <a:prstGeom prst="rect">
            <a:avLst/>
          </a:prstGeom>
          <a:solidFill>
            <a:srgbClr val="F2F2F2">
              <a:alpha val="64000"/>
            </a:srgbClr>
          </a:solidFill>
          <a:ln w="25400" cap="flat" cmpd="sng">
            <a:solidFill>
              <a:srgbClr val="F2F2F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400"/>
              <a:buFont typeface="Arial"/>
              <a:buNone/>
            </a:pPr>
            <a:endParaRPr sz="1400" kern="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A9E31E5-61AD-420C-B2E4-BA7FC4750D4B}"/>
              </a:ext>
            </a:extLst>
          </p:cNvPr>
          <p:cNvSpPr/>
          <p:nvPr/>
        </p:nvSpPr>
        <p:spPr>
          <a:xfrm>
            <a:off x="918448" y="3976610"/>
            <a:ext cx="2684556" cy="1865050"/>
          </a:xfrm>
          <a:prstGeom prst="rect">
            <a:avLst/>
          </a:prstGeom>
          <a:noFill/>
          <a:ln>
            <a:solidFill>
              <a:schemeClr val="accent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cxnSp>
        <p:nvCxnSpPr>
          <p:cNvPr id="74" name="Google Shape;2025;p27">
            <a:extLst>
              <a:ext uri="{FF2B5EF4-FFF2-40B4-BE49-F238E27FC236}">
                <a16:creationId xmlns:a16="http://schemas.microsoft.com/office/drawing/2014/main" id="{7453A11F-DCF5-4E37-A371-214E98875BD7}"/>
              </a:ext>
            </a:extLst>
          </p:cNvPr>
          <p:cNvCxnSpPr>
            <a:cxnSpLocks/>
            <a:stCxn id="38" idx="1"/>
            <a:endCxn id="65" idx="1"/>
          </p:cNvCxnSpPr>
          <p:nvPr/>
        </p:nvCxnSpPr>
        <p:spPr>
          <a:xfrm rot="10800000">
            <a:off x="1080437" y="2042271"/>
            <a:ext cx="2684" cy="1627297"/>
          </a:xfrm>
          <a:prstGeom prst="bentConnector3">
            <a:avLst>
              <a:gd name="adj1" fmla="val 8617139"/>
            </a:avLst>
          </a:prstGeom>
          <a:noFill/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5" name="Google Shape;2025;p27">
            <a:extLst>
              <a:ext uri="{FF2B5EF4-FFF2-40B4-BE49-F238E27FC236}">
                <a16:creationId xmlns:a16="http://schemas.microsoft.com/office/drawing/2014/main" id="{5320848D-4E46-4DE5-BA53-54BACCFF5282}"/>
              </a:ext>
            </a:extLst>
          </p:cNvPr>
          <p:cNvCxnSpPr>
            <a:cxnSpLocks/>
            <a:stCxn id="40" idx="1"/>
            <a:endCxn id="65" idx="1"/>
          </p:cNvCxnSpPr>
          <p:nvPr/>
        </p:nvCxnSpPr>
        <p:spPr>
          <a:xfrm rot="10800000">
            <a:off x="1080437" y="2042270"/>
            <a:ext cx="10254" cy="2280646"/>
          </a:xfrm>
          <a:prstGeom prst="bentConnector3">
            <a:avLst>
              <a:gd name="adj1" fmla="val 2329374"/>
            </a:avLst>
          </a:prstGeom>
          <a:noFill/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6" name="Google Shape;2025;p27">
            <a:extLst>
              <a:ext uri="{FF2B5EF4-FFF2-40B4-BE49-F238E27FC236}">
                <a16:creationId xmlns:a16="http://schemas.microsoft.com/office/drawing/2014/main" id="{79099455-F9E3-44AA-991E-BF3E001745A5}"/>
              </a:ext>
            </a:extLst>
          </p:cNvPr>
          <p:cNvCxnSpPr>
            <a:cxnSpLocks/>
            <a:stCxn id="39" idx="1"/>
            <a:endCxn id="65" idx="1"/>
          </p:cNvCxnSpPr>
          <p:nvPr/>
        </p:nvCxnSpPr>
        <p:spPr>
          <a:xfrm rot="10800000">
            <a:off x="1080437" y="2042271"/>
            <a:ext cx="9610" cy="2904217"/>
          </a:xfrm>
          <a:prstGeom prst="bentConnector3">
            <a:avLst>
              <a:gd name="adj1" fmla="val 2478772"/>
            </a:avLst>
          </a:prstGeom>
          <a:noFill/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7" name="Google Shape;2025;p27">
            <a:extLst>
              <a:ext uri="{FF2B5EF4-FFF2-40B4-BE49-F238E27FC236}">
                <a16:creationId xmlns:a16="http://schemas.microsoft.com/office/drawing/2014/main" id="{C0A3C9D8-D112-4E09-B6EA-410A3EBB17FF}"/>
              </a:ext>
            </a:extLst>
          </p:cNvPr>
          <p:cNvCxnSpPr>
            <a:cxnSpLocks/>
            <a:stCxn id="66" idx="1"/>
            <a:endCxn id="65" idx="1"/>
          </p:cNvCxnSpPr>
          <p:nvPr/>
        </p:nvCxnSpPr>
        <p:spPr>
          <a:xfrm rot="10800000">
            <a:off x="1080438" y="2042271"/>
            <a:ext cx="9397" cy="3514285"/>
          </a:xfrm>
          <a:prstGeom prst="bentConnector3">
            <a:avLst>
              <a:gd name="adj1" fmla="val 2532691"/>
            </a:avLst>
          </a:prstGeom>
          <a:noFill/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8" name="Google Shape;2047;p27">
            <a:extLst>
              <a:ext uri="{FF2B5EF4-FFF2-40B4-BE49-F238E27FC236}">
                <a16:creationId xmlns:a16="http://schemas.microsoft.com/office/drawing/2014/main" id="{AAFFC4D1-BEC0-4998-A51D-C3367C8A1692}"/>
              </a:ext>
            </a:extLst>
          </p:cNvPr>
          <p:cNvSpPr/>
          <p:nvPr/>
        </p:nvSpPr>
        <p:spPr>
          <a:xfrm>
            <a:off x="992171" y="2470706"/>
            <a:ext cx="2521784" cy="2088530"/>
          </a:xfrm>
          <a:prstGeom prst="rect">
            <a:avLst/>
          </a:prstGeom>
          <a:solidFill>
            <a:srgbClr val="F2F2F2">
              <a:alpha val="64000"/>
            </a:srgbClr>
          </a:solidFill>
          <a:ln w="25400" cap="flat" cmpd="sng">
            <a:solidFill>
              <a:srgbClr val="F2F2F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400"/>
              <a:buFont typeface="Arial"/>
              <a:buNone/>
            </a:pPr>
            <a:endParaRPr sz="1400" kern="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9" name="Picture 32">
            <a:extLst>
              <a:ext uri="{FF2B5EF4-FFF2-40B4-BE49-F238E27FC236}">
                <a16:creationId xmlns:a16="http://schemas.microsoft.com/office/drawing/2014/main" id="{BF66C4A0-2AD8-4149-B633-F2B4607F2A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5915" y="6232062"/>
            <a:ext cx="1076325" cy="54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1924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50BD3DB5-D38F-484C-8591-D7F68FDA8BDD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8"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50BD3DB5-D38F-484C-8591-D7F68FDA8B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Google Shape;1971;p27">
            <a:extLst>
              <a:ext uri="{FF2B5EF4-FFF2-40B4-BE49-F238E27FC236}">
                <a16:creationId xmlns:a16="http://schemas.microsoft.com/office/drawing/2014/main" id="{348F45F4-B6E6-4C1C-87E5-A48228D74CCE}"/>
              </a:ext>
            </a:extLst>
          </p:cNvPr>
          <p:cNvSpPr txBox="1">
            <a:spLocks/>
          </p:cNvSpPr>
          <p:nvPr/>
        </p:nvSpPr>
        <p:spPr>
          <a:xfrm>
            <a:off x="587360" y="284192"/>
            <a:ext cx="11306175" cy="6512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Georgia"/>
              <a:buNone/>
              <a:defRPr sz="2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Georgia"/>
              <a:buNone/>
              <a:tabLst/>
              <a:defRPr/>
            </a:pPr>
            <a:r>
              <a:rPr lang="el-GR" sz="2000" kern="0" dirty="0">
                <a:solidFill>
                  <a:srgbClr val="000000"/>
                </a:solidFill>
              </a:rPr>
              <a:t>Β. Ο ρόλος της </a:t>
            </a:r>
            <a:r>
              <a:rPr lang="el-GR" sz="2000" kern="0" dirty="0" err="1">
                <a:solidFill>
                  <a:srgbClr val="000000"/>
                </a:solidFill>
              </a:rPr>
              <a:t>ΔιΔιΕπ</a:t>
            </a:r>
            <a:r>
              <a:rPr lang="el-GR" sz="2000" kern="0" dirty="0">
                <a:solidFill>
                  <a:srgbClr val="000000"/>
                </a:solidFill>
              </a:rPr>
              <a:t> ως ΥΔ του ΤΠΑ ΥΠΑΝΕΠ εξυπηρετείται από τα τμήματα Δ’ και Ε’, ενώ το τμήμα Γ’ παρέχει οριζόντια υποστήριξη</a:t>
            </a:r>
            <a:endParaRPr kumimoji="0" lang="el-GR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sym typeface="Georgia"/>
            </a:endParaRPr>
          </a:p>
        </p:txBody>
      </p:sp>
      <p:sp>
        <p:nvSpPr>
          <p:cNvPr id="64" name="Google Shape;1978;p27">
            <a:extLst>
              <a:ext uri="{FF2B5EF4-FFF2-40B4-BE49-F238E27FC236}">
                <a16:creationId xmlns:a16="http://schemas.microsoft.com/office/drawing/2014/main" id="{31940E15-A5F1-493A-8075-B735E9C9B52B}"/>
              </a:ext>
            </a:extLst>
          </p:cNvPr>
          <p:cNvSpPr/>
          <p:nvPr/>
        </p:nvSpPr>
        <p:spPr>
          <a:xfrm>
            <a:off x="4333631" y="1751797"/>
            <a:ext cx="7549994" cy="4243260"/>
          </a:xfrm>
          <a:prstGeom prst="rect">
            <a:avLst/>
          </a:prstGeom>
          <a:solidFill>
            <a:srgbClr val="F2F2F2"/>
          </a:solidFill>
          <a:ln w="25400" cap="flat" cmpd="sng">
            <a:solidFill>
              <a:srgbClr val="F2F2F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indent="-171450" algn="just">
              <a:lnSpc>
                <a:spcPct val="107000"/>
              </a:lnSpc>
              <a:spcBef>
                <a:spcPts val="300"/>
              </a:spcBef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00" kern="0" dirty="0">
                <a:solidFill>
                  <a:srgbClr val="D04A02"/>
                </a:solidFill>
                <a:latin typeface="Arial"/>
                <a:cs typeface="Arial"/>
              </a:rPr>
              <a:t>Διαχείριση και παρακολούθηση της πορείας υλοποίησης </a:t>
            </a: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</a:rPr>
              <a:t>του ΤΠΑ και των άλλων ΠΑ του Υπουργείου, μέριμνα για την αξιοποίηση όλων των διαθέσιμων εργαλείων, προκειμένου να </a:t>
            </a:r>
            <a:r>
              <a:rPr lang="el-GR" sz="1000" kern="0" dirty="0">
                <a:solidFill>
                  <a:srgbClr val="D04A02"/>
                </a:solidFill>
                <a:latin typeface="Arial"/>
                <a:cs typeface="Arial"/>
              </a:rPr>
              <a:t>παρακολουθείται η εξέλιξη του φυσικού και οικονομικού αντικειμένου των έργων</a:t>
            </a: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</a:rPr>
              <a:t>, καθώς και κατάρτιση της πρότασης αναθεώρησής τους.</a:t>
            </a:r>
          </a:p>
          <a:p>
            <a:pPr marL="171450" indent="-171450" algn="just">
              <a:lnSpc>
                <a:spcPct val="107000"/>
              </a:lnSpc>
              <a:spcBef>
                <a:spcPts val="300"/>
              </a:spcBef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</a:rPr>
              <a:t>Σύνταξη και υποβολή στους αρμόδιους φορείς της </a:t>
            </a:r>
            <a:r>
              <a:rPr lang="el-GR" sz="1000" kern="0" dirty="0">
                <a:solidFill>
                  <a:srgbClr val="D04A02"/>
                </a:solidFill>
                <a:latin typeface="Arial"/>
                <a:cs typeface="Arial"/>
              </a:rPr>
              <a:t>πρότασης χρηματοδότησης των έργων</a:t>
            </a: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</a:rPr>
              <a:t>, που είναι ενταγμένα στα ΠΑ.</a:t>
            </a:r>
          </a:p>
          <a:p>
            <a:pPr marL="171450" indent="-171450" algn="just">
              <a:lnSpc>
                <a:spcPct val="107000"/>
              </a:lnSpc>
              <a:spcBef>
                <a:spcPts val="300"/>
              </a:spcBef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00" kern="0" dirty="0">
                <a:solidFill>
                  <a:srgbClr val="D04A02"/>
                </a:solidFill>
                <a:latin typeface="Arial"/>
                <a:cs typeface="Arial"/>
              </a:rPr>
              <a:t>Έκδοση αποφάσεων τροποποίησης</a:t>
            </a: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</a:rPr>
              <a:t> των ενταγμένων έργων και των </a:t>
            </a:r>
            <a:r>
              <a:rPr lang="el-GR" sz="1000" kern="0" dirty="0">
                <a:solidFill>
                  <a:srgbClr val="D04A02"/>
                </a:solidFill>
                <a:latin typeface="Arial"/>
                <a:cs typeface="Arial"/>
              </a:rPr>
              <a:t>αποφάσεων ολοκλήρωσης ή απένταξής</a:t>
            </a: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</a:rPr>
              <a:t> τους.</a:t>
            </a:r>
          </a:p>
          <a:p>
            <a:pPr marL="171450" indent="-171450" algn="just">
              <a:lnSpc>
                <a:spcPct val="107000"/>
              </a:lnSpc>
              <a:spcBef>
                <a:spcPts val="300"/>
              </a:spcBef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</a:rPr>
              <a:t>Συγκέντρωση των απαραίτητων δεδομένων για την </a:t>
            </a:r>
            <a:r>
              <a:rPr lang="el-GR" sz="1000" kern="0" dirty="0">
                <a:solidFill>
                  <a:srgbClr val="D04A02"/>
                </a:solidFill>
                <a:latin typeface="Arial"/>
                <a:cs typeface="Arial"/>
              </a:rPr>
              <a:t>αξιολόγηση των προγραμμάτων </a:t>
            </a: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</a:rPr>
              <a:t>του Υπουργείου, που χρηματοδοτούνται από εθνικούς πόρους του ΠΔΕ και η σύνταξη των εκθέσεων προόδου τους. </a:t>
            </a:r>
          </a:p>
          <a:p>
            <a:pPr marL="171450" indent="-171450" algn="just">
              <a:lnSpc>
                <a:spcPct val="107000"/>
              </a:lnSpc>
              <a:spcBef>
                <a:spcPts val="300"/>
              </a:spcBef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00" kern="0" dirty="0">
                <a:solidFill>
                  <a:srgbClr val="D04A02"/>
                </a:solidFill>
                <a:latin typeface="Arial"/>
                <a:cs typeface="Arial"/>
              </a:rPr>
              <a:t>Σύνταξη των εκθέσεων ολοκλήρωσης </a:t>
            </a: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</a:rPr>
              <a:t>των Ειδικών Προγραμμάτων Ανάπτυξης.</a:t>
            </a:r>
          </a:p>
          <a:p>
            <a:pPr marL="171450" indent="-171450" algn="just">
              <a:lnSpc>
                <a:spcPct val="107000"/>
              </a:lnSpc>
              <a:spcBef>
                <a:spcPts val="300"/>
              </a:spcBef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00" kern="0" dirty="0">
                <a:solidFill>
                  <a:srgbClr val="D04A02"/>
                </a:solidFill>
                <a:latin typeface="Arial"/>
                <a:cs typeface="Arial"/>
              </a:rPr>
              <a:t>Ευθύνη λειτουργίας των ΣΔΕ </a:t>
            </a: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</a:rPr>
              <a:t>του ΤΠΑ και των άλλων ΠΑ του Υπουργείου, που χρηματοδοτούνται, από εθνικούς πόρους του ΠΔΕ, η </a:t>
            </a:r>
            <a:r>
              <a:rPr lang="el-GR" sz="1000" kern="0" dirty="0">
                <a:solidFill>
                  <a:srgbClr val="D04A02"/>
                </a:solidFill>
                <a:latin typeface="Arial"/>
                <a:cs typeface="Arial"/>
              </a:rPr>
              <a:t>παροχή πληροφόρησης και διευκρινήσεων, επί του ΣΔΕ </a:t>
            </a: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</a:rPr>
              <a:t>στους δικαιούχους. </a:t>
            </a:r>
          </a:p>
          <a:p>
            <a:pPr marL="171450" indent="-171450" algn="just">
              <a:lnSpc>
                <a:spcPct val="107000"/>
              </a:lnSpc>
              <a:spcBef>
                <a:spcPts val="300"/>
              </a:spcBef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00" kern="0" dirty="0">
                <a:solidFill>
                  <a:srgbClr val="D04A02"/>
                </a:solidFill>
                <a:latin typeface="Arial"/>
                <a:cs typeface="Arial"/>
              </a:rPr>
              <a:t>Διενέργεια διοικητικών επαληθεύσεων και επιτόπιων επιθεωρήσεων</a:t>
            </a: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</a:rPr>
              <a:t>, σύμφωνα με τις προβλεπόμενες στο ΣΔΕ διαδικασίες.</a:t>
            </a:r>
          </a:p>
          <a:p>
            <a:pPr marL="171450" indent="-171450" algn="just">
              <a:lnSpc>
                <a:spcPct val="107000"/>
              </a:lnSpc>
              <a:spcBef>
                <a:spcPts val="300"/>
              </a:spcBef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00" kern="0" dirty="0">
                <a:solidFill>
                  <a:srgbClr val="D04A02"/>
                </a:solidFill>
                <a:latin typeface="Arial"/>
                <a:cs typeface="Arial"/>
              </a:rPr>
              <a:t>Παρακολούθηση των ευρημάτων</a:t>
            </a: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</a:rPr>
              <a:t>, που έχουν εντοπιστεί σε επιτόπιες επιθεωρήσεις και ελέγχους, που πραγματοποιούνται, είτε από την αρμόδια ΥΔ, είτε από άλλους εθνικούς φορείς.</a:t>
            </a:r>
          </a:p>
          <a:p>
            <a:pPr marL="171450" indent="-171450" algn="just">
              <a:lnSpc>
                <a:spcPct val="107000"/>
              </a:lnSpc>
              <a:spcBef>
                <a:spcPts val="300"/>
              </a:spcBef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00" kern="0" dirty="0">
                <a:solidFill>
                  <a:srgbClr val="D04A02"/>
                </a:solidFill>
                <a:latin typeface="Arial"/>
                <a:cs typeface="Arial"/>
              </a:rPr>
              <a:t>Παρακολούθηση της τήρησης των συστάσεων</a:t>
            </a: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</a:rPr>
              <a:t>, που έχουν γίνει στον δικαιούχο, και εφαρμογή των προβλεπόμενων από το ΣΔΕ διαδικασιών, στις περιπτώσεις διαπιστωμένης μη συμμόρφωσης των δικαιούχων με τους όρους των αποφάσεων ένταξης των εν λόγω πράξεων. </a:t>
            </a:r>
          </a:p>
          <a:p>
            <a:pPr marL="171450" indent="-171450" algn="just">
              <a:lnSpc>
                <a:spcPct val="107000"/>
              </a:lnSpc>
              <a:spcBef>
                <a:spcPts val="300"/>
              </a:spcBef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00" kern="0" dirty="0">
                <a:solidFill>
                  <a:srgbClr val="D04A02"/>
                </a:solidFill>
                <a:latin typeface="Arial"/>
                <a:cs typeface="Arial"/>
              </a:rPr>
              <a:t>Διαχείριση παρατυπιών και υπονοιών απάτης</a:t>
            </a: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</a:rPr>
              <a:t>, όπως η ανάκτηση αχρεωστήτως ή παρανόμως καταβληθέντων ποσών από τους δικαιούχους των πράξεων, με την προετοιμασία εισηγήσεων και την έκδοση των σχετικών αποφάσεων. </a:t>
            </a:r>
          </a:p>
          <a:p>
            <a:pPr marL="171450" indent="-171450" algn="just">
              <a:lnSpc>
                <a:spcPct val="107000"/>
              </a:lnSpc>
              <a:spcBef>
                <a:spcPts val="300"/>
              </a:spcBef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00" kern="0" dirty="0">
                <a:solidFill>
                  <a:srgbClr val="D04A02"/>
                </a:solidFill>
                <a:latin typeface="Arial"/>
                <a:cs typeface="Arial"/>
              </a:rPr>
              <a:t>Τήρηση αρχείων αποδεικτικών στοιχείων</a:t>
            </a: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</a:rPr>
              <a:t> των διοικητικών επαληθεύσεων και επιτόπιων επιθεωρήσεων. </a:t>
            </a:r>
          </a:p>
          <a:p>
            <a:pPr marL="171450" indent="-171450" algn="just">
              <a:lnSpc>
                <a:spcPct val="107000"/>
              </a:lnSpc>
              <a:spcBef>
                <a:spcPts val="300"/>
              </a:spcBef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00" kern="0" dirty="0">
                <a:solidFill>
                  <a:srgbClr val="D04A02"/>
                </a:solidFill>
                <a:latin typeface="Arial"/>
                <a:cs typeface="Arial"/>
              </a:rPr>
              <a:t>Συνεργασία με τις Τεχνικές Γραμματείες </a:t>
            </a: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</a:rPr>
              <a:t>των Ειδικών Προγραμμάτων Ανάπτυξης.</a:t>
            </a:r>
          </a:p>
          <a:p>
            <a:pPr marL="171450" indent="-171450" algn="just">
              <a:lnSpc>
                <a:spcPct val="107000"/>
              </a:lnSpc>
              <a:spcBef>
                <a:spcPts val="300"/>
              </a:spcBef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00" kern="0" dirty="0">
                <a:solidFill>
                  <a:srgbClr val="D04A02"/>
                </a:solidFill>
                <a:latin typeface="Arial"/>
                <a:cs typeface="Arial"/>
              </a:rPr>
              <a:t>Συλλογή και έγκαιρη καταχώριση δεδομένων </a:t>
            </a: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</a:rPr>
              <a:t>στο ΠΣ-ΕΠΑ. </a:t>
            </a:r>
          </a:p>
          <a:p>
            <a:pPr marL="171450" indent="-171450" algn="just">
              <a:lnSpc>
                <a:spcPct val="107000"/>
              </a:lnSpc>
              <a:spcBef>
                <a:spcPts val="300"/>
              </a:spcBef>
              <a:buClr>
                <a:srgbClr val="000000"/>
              </a:buClr>
              <a:buSzPts val="1000"/>
              <a:buFont typeface="Noto Sans Symbols"/>
              <a:buChar char="▪"/>
            </a:pPr>
            <a:r>
              <a:rPr lang="el-GR" sz="1000" kern="0" dirty="0">
                <a:solidFill>
                  <a:srgbClr val="D04A02"/>
                </a:solidFill>
                <a:latin typeface="Arial"/>
                <a:cs typeface="Arial"/>
              </a:rPr>
              <a:t>Σύνταξη προδιαγραφών </a:t>
            </a:r>
            <a:r>
              <a:rPr lang="el-GR" sz="1000" kern="0" dirty="0">
                <a:solidFill>
                  <a:srgbClr val="000000"/>
                </a:solidFill>
                <a:latin typeface="Arial"/>
                <a:cs typeface="Arial"/>
              </a:rPr>
              <a:t>για έργα Τεχνικής Βοήθειας.</a:t>
            </a:r>
          </a:p>
        </p:txBody>
      </p:sp>
      <p:sp>
        <p:nvSpPr>
          <p:cNvPr id="67" name="Google Shape;1984;p27">
            <a:extLst>
              <a:ext uri="{FF2B5EF4-FFF2-40B4-BE49-F238E27FC236}">
                <a16:creationId xmlns:a16="http://schemas.microsoft.com/office/drawing/2014/main" id="{D6A8AB07-0B76-459D-BBEE-0D391664A008}"/>
              </a:ext>
            </a:extLst>
          </p:cNvPr>
          <p:cNvSpPr/>
          <p:nvPr/>
        </p:nvSpPr>
        <p:spPr>
          <a:xfrm>
            <a:off x="4243631" y="1647461"/>
            <a:ext cx="180000" cy="180000"/>
          </a:xfrm>
          <a:prstGeom prst="ellipse">
            <a:avLst/>
          </a:prstGeom>
          <a:solidFill>
            <a:srgbClr val="FFB086"/>
          </a:solidFill>
          <a:ln w="25400" cap="flat" cmpd="sng">
            <a:solidFill>
              <a:srgbClr val="FFB08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  <a:buFont typeface="Arial"/>
              <a:buNone/>
            </a:pPr>
            <a:r>
              <a:rPr lang="el-GR" sz="9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5</a:t>
            </a:r>
            <a:endParaRPr sz="1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20" name="Google Shape;2049;p27">
            <a:extLst>
              <a:ext uri="{FF2B5EF4-FFF2-40B4-BE49-F238E27FC236}">
                <a16:creationId xmlns:a16="http://schemas.microsoft.com/office/drawing/2014/main" id="{629BC06A-882D-412E-AB7B-AA81B79E8857}"/>
              </a:ext>
            </a:extLst>
          </p:cNvPr>
          <p:cNvSpPr txBox="1">
            <a:spLocks/>
          </p:cNvSpPr>
          <p:nvPr/>
        </p:nvSpPr>
        <p:spPr>
          <a:xfrm>
            <a:off x="9984295" y="6492240"/>
            <a:ext cx="1764793" cy="137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>
              <a:defRPr lang="el-GR"/>
            </a:defPPr>
            <a:lvl1pPr marL="0" marR="0" lvl="0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defRPr sz="609" b="0" i="0" u="none" strike="noStrike" kern="12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9"/>
              <a:buFont typeface="Arial"/>
              <a:buNone/>
              <a:tabLst/>
              <a:defRPr/>
            </a:pPr>
            <a:fld id="{00000000-1234-1234-1234-123412341234}" type="slidenum">
              <a:rPr kumimoji="0" lang="en-US" sz="609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09"/>
                <a:buFont typeface="Arial"/>
                <a:buNone/>
                <a:tabLst/>
                <a:defRPr/>
              </a:pPr>
              <a:t>7</a:t>
            </a:fld>
            <a:endParaRPr kumimoji="0" lang="en-US" sz="609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27" name="Picture 32">
            <a:extLst>
              <a:ext uri="{FF2B5EF4-FFF2-40B4-BE49-F238E27FC236}">
                <a16:creationId xmlns:a16="http://schemas.microsoft.com/office/drawing/2014/main" id="{DBB3CD35-8953-4666-963F-CD63D7E720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5915" y="6232062"/>
            <a:ext cx="1076325" cy="54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8" name="Google Shape;1882;p26">
            <a:extLst>
              <a:ext uri="{FF2B5EF4-FFF2-40B4-BE49-F238E27FC236}">
                <a16:creationId xmlns:a16="http://schemas.microsoft.com/office/drawing/2014/main" id="{EACE8605-806D-4663-A7C3-5D6D4A091EF3}"/>
              </a:ext>
            </a:extLst>
          </p:cNvPr>
          <p:cNvCxnSpPr/>
          <p:nvPr/>
        </p:nvCxnSpPr>
        <p:spPr>
          <a:xfrm>
            <a:off x="442911" y="1432652"/>
            <a:ext cx="11306174" cy="0"/>
          </a:xfrm>
          <a:prstGeom prst="straightConnector1">
            <a:avLst/>
          </a:prstGeom>
          <a:noFill/>
          <a:ln w="9525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9" name="Google Shape;1883;p26">
            <a:extLst>
              <a:ext uri="{FF2B5EF4-FFF2-40B4-BE49-F238E27FC236}">
                <a16:creationId xmlns:a16="http://schemas.microsoft.com/office/drawing/2014/main" id="{D3C2B70C-59A1-476D-A7D3-558741575F45}"/>
              </a:ext>
            </a:extLst>
          </p:cNvPr>
          <p:cNvSpPr txBox="1"/>
          <p:nvPr/>
        </p:nvSpPr>
        <p:spPr>
          <a:xfrm>
            <a:off x="4601037" y="1116132"/>
            <a:ext cx="301466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Βασικ</a:t>
            </a:r>
            <a:r>
              <a:rPr lang="el-GR" sz="1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ές αρμοδιότητες</a:t>
            </a:r>
            <a:endParaRPr dirty="0"/>
          </a:p>
        </p:txBody>
      </p:sp>
      <p:grpSp>
        <p:nvGrpSpPr>
          <p:cNvPr id="30" name="Google Shape;1957;p26">
            <a:extLst>
              <a:ext uri="{FF2B5EF4-FFF2-40B4-BE49-F238E27FC236}">
                <a16:creationId xmlns:a16="http://schemas.microsoft.com/office/drawing/2014/main" id="{5DF411B6-C245-4A2F-A7A6-0595B8A8EEB2}"/>
              </a:ext>
            </a:extLst>
          </p:cNvPr>
          <p:cNvGrpSpPr/>
          <p:nvPr/>
        </p:nvGrpSpPr>
        <p:grpSpPr>
          <a:xfrm>
            <a:off x="3924668" y="1374041"/>
            <a:ext cx="132887" cy="122372"/>
            <a:chOff x="8181975" y="1582603"/>
            <a:chExt cx="132887" cy="122372"/>
          </a:xfrm>
        </p:grpSpPr>
        <p:sp>
          <p:nvSpPr>
            <p:cNvPr id="31" name="Google Shape;1958;p26">
              <a:extLst>
                <a:ext uri="{FF2B5EF4-FFF2-40B4-BE49-F238E27FC236}">
                  <a16:creationId xmlns:a16="http://schemas.microsoft.com/office/drawing/2014/main" id="{CDD22B40-426E-4A0C-BD3E-D680AC2BCCBA}"/>
                </a:ext>
              </a:extLst>
            </p:cNvPr>
            <p:cNvSpPr/>
            <p:nvPr/>
          </p:nvSpPr>
          <p:spPr>
            <a:xfrm>
              <a:off x="8181975" y="1582603"/>
              <a:ext cx="57150" cy="122372"/>
            </a:xfrm>
            <a:prstGeom prst="chevron">
              <a:avLst>
                <a:gd name="adj" fmla="val 50000"/>
              </a:avLst>
            </a:prstGeom>
            <a:solidFill>
              <a:srgbClr val="595959"/>
            </a:solidFill>
            <a:ln w="25400" cap="flat" cmpd="sng">
              <a:solidFill>
                <a:srgbClr val="FFB08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1959;p26">
              <a:extLst>
                <a:ext uri="{FF2B5EF4-FFF2-40B4-BE49-F238E27FC236}">
                  <a16:creationId xmlns:a16="http://schemas.microsoft.com/office/drawing/2014/main" id="{60DE2C8C-5AED-4407-86AA-8C5414DEBD8A}"/>
                </a:ext>
              </a:extLst>
            </p:cNvPr>
            <p:cNvSpPr/>
            <p:nvPr/>
          </p:nvSpPr>
          <p:spPr>
            <a:xfrm>
              <a:off x="8257712" y="1582603"/>
              <a:ext cx="57150" cy="122372"/>
            </a:xfrm>
            <a:prstGeom prst="chevron">
              <a:avLst>
                <a:gd name="adj" fmla="val 50000"/>
              </a:avLst>
            </a:prstGeom>
            <a:solidFill>
              <a:srgbClr val="595959"/>
            </a:solidFill>
            <a:ln w="25400" cap="flat" cmpd="sng">
              <a:solidFill>
                <a:srgbClr val="FFB08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3" name="Google Shape;1883;p26">
            <a:extLst>
              <a:ext uri="{FF2B5EF4-FFF2-40B4-BE49-F238E27FC236}">
                <a16:creationId xmlns:a16="http://schemas.microsoft.com/office/drawing/2014/main" id="{09937BF5-CD46-4EAA-8E3E-7AF78DEFE368}"/>
              </a:ext>
            </a:extLst>
          </p:cNvPr>
          <p:cNvSpPr txBox="1"/>
          <p:nvPr/>
        </p:nvSpPr>
        <p:spPr>
          <a:xfrm>
            <a:off x="442911" y="1116132"/>
            <a:ext cx="301466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l-GR" sz="1200" b="1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Οργανόγραμμα ΔιΔιΕΠ</a:t>
            </a:r>
            <a:endParaRPr lang="el-GR" sz="1200" dirty="0"/>
          </a:p>
        </p:txBody>
      </p:sp>
      <p:sp>
        <p:nvSpPr>
          <p:cNvPr id="34" name="Google Shape;1987;p27">
            <a:extLst>
              <a:ext uri="{FF2B5EF4-FFF2-40B4-BE49-F238E27FC236}">
                <a16:creationId xmlns:a16="http://schemas.microsoft.com/office/drawing/2014/main" id="{E7D7C737-8F7B-4D3A-9C62-53D5D542679C}"/>
              </a:ext>
            </a:extLst>
          </p:cNvPr>
          <p:cNvSpPr/>
          <p:nvPr/>
        </p:nvSpPr>
        <p:spPr>
          <a:xfrm>
            <a:off x="1080437" y="2624095"/>
            <a:ext cx="2377992" cy="60488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50"/>
              <a:buFont typeface="Arial"/>
              <a:buNone/>
              <a:tabLst/>
              <a:defRPr/>
            </a:pPr>
            <a:r>
              <a:rPr kumimoji="0" lang="el-GR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Τμήμα Α’ Σχεδιασμού και Αξιολόγησης Εθνικού Προγράμματος Ανάπτυξης ΕΠΑ</a:t>
            </a:r>
            <a:endParaRPr kumimoji="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5" name="Google Shape;1990;p27">
            <a:extLst>
              <a:ext uri="{FF2B5EF4-FFF2-40B4-BE49-F238E27FC236}">
                <a16:creationId xmlns:a16="http://schemas.microsoft.com/office/drawing/2014/main" id="{FFD6E536-E297-4530-A056-4DB0625CF194}"/>
              </a:ext>
            </a:extLst>
          </p:cNvPr>
          <p:cNvSpPr/>
          <p:nvPr/>
        </p:nvSpPr>
        <p:spPr>
          <a:xfrm>
            <a:off x="1083121" y="3414215"/>
            <a:ext cx="2375308" cy="510703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50"/>
              <a:buFont typeface="Arial"/>
              <a:buNone/>
              <a:tabLst/>
              <a:defRPr/>
            </a:pPr>
            <a:r>
              <a:rPr kumimoji="0" lang="el-GR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Τμήμα Β’ Παρακολούθησης και Ελέγχου Εθνικού Προγράμματος Ανάπτυξης</a:t>
            </a:r>
            <a:endParaRPr kumimoji="0" sz="900" b="1" i="0" u="none" strike="noStrike" kern="0" cap="none" spc="0" normalizeH="0" baseline="3000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2002;p27">
            <a:extLst>
              <a:ext uri="{FF2B5EF4-FFF2-40B4-BE49-F238E27FC236}">
                <a16:creationId xmlns:a16="http://schemas.microsoft.com/office/drawing/2014/main" id="{865CAB9B-886C-4B73-B1D2-2E5B1AF6CD5C}"/>
              </a:ext>
            </a:extLst>
          </p:cNvPr>
          <p:cNvSpPr/>
          <p:nvPr/>
        </p:nvSpPr>
        <p:spPr>
          <a:xfrm>
            <a:off x="1090047" y="4712757"/>
            <a:ext cx="2367737" cy="46745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50"/>
              <a:buFont typeface="Arial"/>
              <a:buNone/>
              <a:tabLst/>
              <a:defRPr/>
            </a:pPr>
            <a:r>
              <a:rPr kumimoji="0" lang="el-GR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Τμήμα Δ’ Σχεδιασμού και Αξιολόγησης Προγραμμάτων Ανάπτυξης Υπουργείου</a:t>
            </a:r>
            <a:endParaRPr kumimoji="0" sz="900" b="1" i="0" u="none" strike="noStrike" kern="0" cap="none" spc="0" normalizeH="0" baseline="3000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2021;p27">
            <a:extLst>
              <a:ext uri="{FF2B5EF4-FFF2-40B4-BE49-F238E27FC236}">
                <a16:creationId xmlns:a16="http://schemas.microsoft.com/office/drawing/2014/main" id="{340168DC-462F-4467-BD80-DAA5C48DD7EC}"/>
              </a:ext>
            </a:extLst>
          </p:cNvPr>
          <p:cNvSpPr/>
          <p:nvPr/>
        </p:nvSpPr>
        <p:spPr>
          <a:xfrm>
            <a:off x="1090691" y="4089186"/>
            <a:ext cx="2367737" cy="467459"/>
          </a:xfrm>
          <a:prstGeom prst="rect">
            <a:avLst/>
          </a:prstGeom>
          <a:solidFill>
            <a:schemeClr val="bg2">
              <a:lumMod val="50000"/>
            </a:schemeClr>
          </a:solidFill>
          <a:ln w="12700">
            <a:noFill/>
            <a:prstDash val="sysDot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50"/>
              <a:buFont typeface="Arial"/>
              <a:buNone/>
              <a:tabLst/>
              <a:defRPr/>
            </a:pPr>
            <a:r>
              <a:rPr kumimoji="0" lang="el-GR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Τμήμα Γ΄ Τεχνικής Βοήθειας και Υποστήριξης </a:t>
            </a:r>
            <a:endParaRPr kumimoji="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cxnSp>
        <p:nvCxnSpPr>
          <p:cNvPr id="38" name="Google Shape;2025;p27">
            <a:extLst>
              <a:ext uri="{FF2B5EF4-FFF2-40B4-BE49-F238E27FC236}">
                <a16:creationId xmlns:a16="http://schemas.microsoft.com/office/drawing/2014/main" id="{EC027102-42B4-406B-9088-66DA8C968022}"/>
              </a:ext>
            </a:extLst>
          </p:cNvPr>
          <p:cNvCxnSpPr>
            <a:cxnSpLocks/>
            <a:stCxn id="34" idx="1"/>
            <a:endCxn id="42" idx="1"/>
          </p:cNvCxnSpPr>
          <p:nvPr/>
        </p:nvCxnSpPr>
        <p:spPr>
          <a:xfrm rot="10800000">
            <a:off x="1080437" y="2042271"/>
            <a:ext cx="12700" cy="884269"/>
          </a:xfrm>
          <a:prstGeom prst="bentConnector3">
            <a:avLst>
              <a:gd name="adj1" fmla="val 1800000"/>
            </a:avLst>
          </a:prstGeom>
          <a:noFill/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9" name="Google Shape;2041;p27">
            <a:extLst>
              <a:ext uri="{FF2B5EF4-FFF2-40B4-BE49-F238E27FC236}">
                <a16:creationId xmlns:a16="http://schemas.microsoft.com/office/drawing/2014/main" id="{6A06545D-E982-4DDB-86E7-BEAEEC266428}"/>
              </a:ext>
            </a:extLst>
          </p:cNvPr>
          <p:cNvSpPr/>
          <p:nvPr/>
        </p:nvSpPr>
        <p:spPr>
          <a:xfrm>
            <a:off x="999834" y="3324215"/>
            <a:ext cx="180000" cy="180000"/>
          </a:xfrm>
          <a:prstGeom prst="ellipse">
            <a:avLst/>
          </a:prstGeom>
          <a:solidFill>
            <a:srgbClr val="FFB086"/>
          </a:solidFill>
          <a:ln w="25400" cap="flat" cmpd="sng">
            <a:solidFill>
              <a:srgbClr val="FFB08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  <a:buFont typeface="Arial"/>
              <a:buNone/>
            </a:pPr>
            <a:r>
              <a:rPr lang="el-GR" sz="90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900" kern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2044;p27">
            <a:extLst>
              <a:ext uri="{FF2B5EF4-FFF2-40B4-BE49-F238E27FC236}">
                <a16:creationId xmlns:a16="http://schemas.microsoft.com/office/drawing/2014/main" id="{5653F030-F673-4F08-8CD8-7D2424AAA362}"/>
              </a:ext>
            </a:extLst>
          </p:cNvPr>
          <p:cNvSpPr/>
          <p:nvPr/>
        </p:nvSpPr>
        <p:spPr>
          <a:xfrm>
            <a:off x="999594" y="4022514"/>
            <a:ext cx="180000" cy="180000"/>
          </a:xfrm>
          <a:prstGeom prst="ellipse">
            <a:avLst/>
          </a:prstGeom>
          <a:solidFill>
            <a:srgbClr val="FFB086"/>
          </a:solidFill>
          <a:ln w="25400" cap="flat" cmpd="sng">
            <a:solidFill>
              <a:srgbClr val="FFB08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  <a:buFont typeface="Arial"/>
              <a:buNone/>
            </a:pPr>
            <a:r>
              <a:rPr lang="el-GR" sz="9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3</a:t>
            </a:r>
            <a:endParaRPr sz="1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1" name="Google Shape;2045;p27">
            <a:extLst>
              <a:ext uri="{FF2B5EF4-FFF2-40B4-BE49-F238E27FC236}">
                <a16:creationId xmlns:a16="http://schemas.microsoft.com/office/drawing/2014/main" id="{60384D83-0952-42E5-9C26-5D14FC640A0F}"/>
              </a:ext>
            </a:extLst>
          </p:cNvPr>
          <p:cNvSpPr/>
          <p:nvPr/>
        </p:nvSpPr>
        <p:spPr>
          <a:xfrm>
            <a:off x="992171" y="4617325"/>
            <a:ext cx="180000" cy="180000"/>
          </a:xfrm>
          <a:prstGeom prst="ellipse">
            <a:avLst/>
          </a:prstGeom>
          <a:solidFill>
            <a:srgbClr val="FFB086"/>
          </a:solidFill>
          <a:ln w="25400" cap="flat" cmpd="sng">
            <a:solidFill>
              <a:srgbClr val="FFB08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</a:pPr>
            <a:r>
              <a:rPr lang="el-GR" sz="9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4</a:t>
            </a:r>
            <a:endParaRPr sz="9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2" name="Google Shape;1992;p27">
            <a:extLst>
              <a:ext uri="{FF2B5EF4-FFF2-40B4-BE49-F238E27FC236}">
                <a16:creationId xmlns:a16="http://schemas.microsoft.com/office/drawing/2014/main" id="{A636B7EF-149A-4D8C-A51D-8F50B54AD464}"/>
              </a:ext>
            </a:extLst>
          </p:cNvPr>
          <p:cNvSpPr/>
          <p:nvPr/>
        </p:nvSpPr>
        <p:spPr>
          <a:xfrm>
            <a:off x="1080437" y="1751796"/>
            <a:ext cx="2377134" cy="580947"/>
          </a:xfrm>
          <a:prstGeom prst="rect">
            <a:avLst/>
          </a:prstGeom>
          <a:solidFill>
            <a:srgbClr val="D04A0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FFFFFF"/>
              </a:buClr>
              <a:buSzPts val="750"/>
              <a:buFont typeface="Arial"/>
              <a:buNone/>
            </a:pPr>
            <a:r>
              <a:rPr lang="el-GR" sz="2000" b="1" kern="0" baseline="300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ΔιΔιΕΠ</a:t>
            </a:r>
            <a:endParaRPr sz="2000" b="1" kern="0" baseline="300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2002;p27">
            <a:extLst>
              <a:ext uri="{FF2B5EF4-FFF2-40B4-BE49-F238E27FC236}">
                <a16:creationId xmlns:a16="http://schemas.microsoft.com/office/drawing/2014/main" id="{753E324C-1392-41C2-B427-D4021B62627A}"/>
              </a:ext>
            </a:extLst>
          </p:cNvPr>
          <p:cNvSpPr/>
          <p:nvPr/>
        </p:nvSpPr>
        <p:spPr>
          <a:xfrm>
            <a:off x="1089834" y="5322825"/>
            <a:ext cx="2367737" cy="46745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50"/>
              <a:buFont typeface="Arial"/>
              <a:buNone/>
              <a:tabLst/>
              <a:defRPr/>
            </a:pPr>
            <a:r>
              <a:rPr kumimoji="0" lang="el-GR" sz="1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Τμήμα Ε’ Παρακολούθησης και Ελέγχου Προγραμμάτων Ανάπτυξης Υπουργείου</a:t>
            </a:r>
            <a:endParaRPr kumimoji="0" sz="1000" b="1" i="0" u="none" strike="noStrike" kern="0" cap="none" spc="0" normalizeH="0" baseline="3000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2041;p27">
            <a:extLst>
              <a:ext uri="{FF2B5EF4-FFF2-40B4-BE49-F238E27FC236}">
                <a16:creationId xmlns:a16="http://schemas.microsoft.com/office/drawing/2014/main" id="{E1D86277-333E-4CCB-B064-820A5B1AE072}"/>
              </a:ext>
            </a:extLst>
          </p:cNvPr>
          <p:cNvSpPr/>
          <p:nvPr/>
        </p:nvSpPr>
        <p:spPr>
          <a:xfrm>
            <a:off x="999834" y="2517976"/>
            <a:ext cx="180000" cy="180000"/>
          </a:xfrm>
          <a:prstGeom prst="ellipse">
            <a:avLst/>
          </a:prstGeom>
          <a:solidFill>
            <a:srgbClr val="FFB086"/>
          </a:solidFill>
          <a:ln w="25400" cap="flat" cmpd="sng">
            <a:solidFill>
              <a:srgbClr val="FFB08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  <a:buFont typeface="Arial"/>
              <a:buNone/>
            </a:pPr>
            <a:r>
              <a:rPr lang="el-GR" sz="90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900" kern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2045;p27">
            <a:extLst>
              <a:ext uri="{FF2B5EF4-FFF2-40B4-BE49-F238E27FC236}">
                <a16:creationId xmlns:a16="http://schemas.microsoft.com/office/drawing/2014/main" id="{AA07B12C-80C8-4DCA-99D8-46D27424987F}"/>
              </a:ext>
            </a:extLst>
          </p:cNvPr>
          <p:cNvSpPr/>
          <p:nvPr/>
        </p:nvSpPr>
        <p:spPr>
          <a:xfrm>
            <a:off x="999834" y="5219777"/>
            <a:ext cx="180000" cy="180000"/>
          </a:xfrm>
          <a:prstGeom prst="ellipse">
            <a:avLst/>
          </a:prstGeom>
          <a:solidFill>
            <a:srgbClr val="FFB086"/>
          </a:solidFill>
          <a:ln w="25400" cap="flat" cmpd="sng">
            <a:solidFill>
              <a:srgbClr val="FFB08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</a:pPr>
            <a:r>
              <a:rPr lang="el-GR" sz="9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5</a:t>
            </a:r>
            <a:endParaRPr sz="9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E6BE42BA-43F3-4E1B-97CB-4B180624808B}"/>
              </a:ext>
            </a:extLst>
          </p:cNvPr>
          <p:cNvSpPr/>
          <p:nvPr/>
        </p:nvSpPr>
        <p:spPr>
          <a:xfrm>
            <a:off x="918448" y="3976610"/>
            <a:ext cx="2684556" cy="1865050"/>
          </a:xfrm>
          <a:prstGeom prst="rect">
            <a:avLst/>
          </a:prstGeom>
          <a:noFill/>
          <a:ln>
            <a:solidFill>
              <a:schemeClr val="accent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cxnSp>
        <p:nvCxnSpPr>
          <p:cNvPr id="69" name="Google Shape;2025;p27">
            <a:extLst>
              <a:ext uri="{FF2B5EF4-FFF2-40B4-BE49-F238E27FC236}">
                <a16:creationId xmlns:a16="http://schemas.microsoft.com/office/drawing/2014/main" id="{2FCB5260-C5A7-4CB0-AE46-C3E870F3D6D4}"/>
              </a:ext>
            </a:extLst>
          </p:cNvPr>
          <p:cNvCxnSpPr>
            <a:cxnSpLocks/>
            <a:stCxn id="35" idx="1"/>
            <a:endCxn id="42" idx="1"/>
          </p:cNvCxnSpPr>
          <p:nvPr/>
        </p:nvCxnSpPr>
        <p:spPr>
          <a:xfrm rot="10800000">
            <a:off x="1080437" y="2042271"/>
            <a:ext cx="2684" cy="1627297"/>
          </a:xfrm>
          <a:prstGeom prst="bentConnector3">
            <a:avLst>
              <a:gd name="adj1" fmla="val 8617139"/>
            </a:avLst>
          </a:prstGeom>
          <a:noFill/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0" name="Google Shape;2025;p27">
            <a:extLst>
              <a:ext uri="{FF2B5EF4-FFF2-40B4-BE49-F238E27FC236}">
                <a16:creationId xmlns:a16="http://schemas.microsoft.com/office/drawing/2014/main" id="{C4A156FC-4FBE-428C-83A2-2DCD59392342}"/>
              </a:ext>
            </a:extLst>
          </p:cNvPr>
          <p:cNvCxnSpPr>
            <a:cxnSpLocks/>
            <a:stCxn id="37" idx="1"/>
            <a:endCxn id="42" idx="1"/>
          </p:cNvCxnSpPr>
          <p:nvPr/>
        </p:nvCxnSpPr>
        <p:spPr>
          <a:xfrm rot="10800000">
            <a:off x="1080437" y="2042270"/>
            <a:ext cx="10254" cy="2280646"/>
          </a:xfrm>
          <a:prstGeom prst="bentConnector3">
            <a:avLst>
              <a:gd name="adj1" fmla="val 2329374"/>
            </a:avLst>
          </a:prstGeom>
          <a:noFill/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3" name="Google Shape;2025;p27">
            <a:extLst>
              <a:ext uri="{FF2B5EF4-FFF2-40B4-BE49-F238E27FC236}">
                <a16:creationId xmlns:a16="http://schemas.microsoft.com/office/drawing/2014/main" id="{145E5B46-9A23-41B7-8C17-F6FA6183A061}"/>
              </a:ext>
            </a:extLst>
          </p:cNvPr>
          <p:cNvCxnSpPr>
            <a:cxnSpLocks/>
            <a:stCxn id="36" idx="1"/>
            <a:endCxn id="42" idx="1"/>
          </p:cNvCxnSpPr>
          <p:nvPr/>
        </p:nvCxnSpPr>
        <p:spPr>
          <a:xfrm rot="10800000">
            <a:off x="1080437" y="2042271"/>
            <a:ext cx="9610" cy="2904217"/>
          </a:xfrm>
          <a:prstGeom prst="bentConnector3">
            <a:avLst>
              <a:gd name="adj1" fmla="val 2478772"/>
            </a:avLst>
          </a:prstGeom>
          <a:noFill/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4" name="Google Shape;2025;p27">
            <a:extLst>
              <a:ext uri="{FF2B5EF4-FFF2-40B4-BE49-F238E27FC236}">
                <a16:creationId xmlns:a16="http://schemas.microsoft.com/office/drawing/2014/main" id="{51C016CC-BDF7-40B9-80D7-E75E7E23E2A4}"/>
              </a:ext>
            </a:extLst>
          </p:cNvPr>
          <p:cNvCxnSpPr>
            <a:cxnSpLocks/>
            <a:stCxn id="43" idx="1"/>
            <a:endCxn id="42" idx="1"/>
          </p:cNvCxnSpPr>
          <p:nvPr/>
        </p:nvCxnSpPr>
        <p:spPr>
          <a:xfrm rot="10800000">
            <a:off x="1080438" y="2042271"/>
            <a:ext cx="9397" cy="3514285"/>
          </a:xfrm>
          <a:prstGeom prst="bentConnector3">
            <a:avLst>
              <a:gd name="adj1" fmla="val 2532691"/>
            </a:avLst>
          </a:prstGeom>
          <a:noFill/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5" name="Google Shape;2047;p27">
            <a:extLst>
              <a:ext uri="{FF2B5EF4-FFF2-40B4-BE49-F238E27FC236}">
                <a16:creationId xmlns:a16="http://schemas.microsoft.com/office/drawing/2014/main" id="{1B99945E-5102-4294-A999-676CF6C35538}"/>
              </a:ext>
            </a:extLst>
          </p:cNvPr>
          <p:cNvSpPr/>
          <p:nvPr/>
        </p:nvSpPr>
        <p:spPr>
          <a:xfrm>
            <a:off x="1008054" y="2499393"/>
            <a:ext cx="2521784" cy="2690981"/>
          </a:xfrm>
          <a:prstGeom prst="rect">
            <a:avLst/>
          </a:prstGeom>
          <a:solidFill>
            <a:srgbClr val="F2F2F2">
              <a:alpha val="64000"/>
            </a:srgbClr>
          </a:solidFill>
          <a:ln w="25400" cap="flat" cmpd="sng">
            <a:solidFill>
              <a:srgbClr val="F2F2F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400"/>
              <a:buFont typeface="Arial"/>
              <a:buNone/>
            </a:pPr>
            <a:endParaRPr sz="1400" kern="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51351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Ανασκόπηση">
  <a:themeElements>
    <a:clrScheme name="Ανασκόπηση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Ανασκόπηση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νασκόπησ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2353</TotalTime>
  <Words>1753</Words>
  <Application>Microsoft Office PowerPoint</Application>
  <PresentationFormat>Ευρεία οθόνη</PresentationFormat>
  <Paragraphs>173</Paragraphs>
  <Slides>7</Slides>
  <Notes>1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2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Georgia</vt:lpstr>
      <vt:lpstr>Helvetica Neue</vt:lpstr>
      <vt:lpstr>Noto Sans Symbols</vt:lpstr>
      <vt:lpstr>Office Theme</vt:lpstr>
      <vt:lpstr>Ανασκόπηση</vt:lpstr>
      <vt:lpstr>think-cell Slide</vt:lpstr>
      <vt:lpstr>Διεύθυνση Διαχείρισης Εθνικού Προγράμματος Δημοσίων Επενδύσεων (ΔιΔιΕΠ)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Christina Vasileiadi (GR)</dc:creator>
  <cp:lastModifiedBy>Γενική Διεύθυνση Δημοσίων Επενδύσεων</cp:lastModifiedBy>
  <cp:revision>64</cp:revision>
  <dcterms:created xsi:type="dcterms:W3CDTF">2022-03-08T12:28:21Z</dcterms:created>
  <dcterms:modified xsi:type="dcterms:W3CDTF">2022-03-18T07:42:05Z</dcterms:modified>
</cp:coreProperties>
</file>